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78" r:id="rId4"/>
    <p:sldId id="270" r:id="rId5"/>
    <p:sldId id="269" r:id="rId6"/>
    <p:sldId id="288" r:id="rId7"/>
    <p:sldId id="260" r:id="rId8"/>
    <p:sldId id="261" r:id="rId9"/>
    <p:sldId id="262" r:id="rId10"/>
    <p:sldId id="279" r:id="rId11"/>
    <p:sldId id="281" r:id="rId12"/>
    <p:sldId id="263" r:id="rId13"/>
    <p:sldId id="264" r:id="rId14"/>
    <p:sldId id="280" r:id="rId15"/>
    <p:sldId id="265" r:id="rId16"/>
    <p:sldId id="272" r:id="rId17"/>
    <p:sldId id="266" r:id="rId18"/>
    <p:sldId id="267" r:id="rId19"/>
    <p:sldId id="268" r:id="rId20"/>
    <p:sldId id="282" r:id="rId21"/>
    <p:sldId id="274" r:id="rId22"/>
    <p:sldId id="286" r:id="rId23"/>
    <p:sldId id="283" r:id="rId24"/>
    <p:sldId id="275" r:id="rId25"/>
    <p:sldId id="285" r:id="rId26"/>
    <p:sldId id="284" r:id="rId27"/>
    <p:sldId id="276" r:id="rId28"/>
    <p:sldId id="273" r:id="rId29"/>
    <p:sldId id="271" r:id="rId30"/>
    <p:sldId id="287" r:id="rId31"/>
    <p:sldId id="289" r:id="rId32"/>
    <p:sldId id="29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a:srgbClr val="EAEAEA"/>
    <a:srgbClr val="9BBB59"/>
    <a:srgbClr val="7FC241"/>
    <a:srgbClr val="7F7F7F"/>
    <a:srgbClr val="E46C0A"/>
    <a:srgbClr val="0B30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210"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2697787776529E-2"/>
          <c:y val="6.7501574505027875E-2"/>
          <c:w val="0.47240615927757662"/>
          <c:h val="0.86454890349589331"/>
        </c:manualLayout>
      </c:layout>
      <c:pieChart>
        <c:varyColors val="1"/>
        <c:ser>
          <c:idx val="0"/>
          <c:order val="0"/>
          <c:tx>
            <c:strRef>
              <c:f>Tabelle1!$B$1</c:f>
              <c:strCache>
                <c:ptCount val="1"/>
                <c:pt idx="0">
                  <c:v>Κλάδος</c:v>
                </c:pt>
              </c:strCache>
            </c:strRef>
          </c:tx>
          <c:spPr>
            <a:gradFill flip="none" rotWithShape="1">
              <a:gsLst>
                <a:gs pos="0">
                  <a:schemeClr val="accent1">
                    <a:lumMod val="75000"/>
                  </a:schemeClr>
                </a:gs>
                <a:gs pos="100000">
                  <a:schemeClr val="accent1"/>
                </a:gs>
              </a:gsLst>
              <a:lin ang="16200000" scaled="1"/>
              <a:tileRect/>
            </a:gradFill>
            <a:ln>
              <a:solidFill>
                <a:schemeClr val="bg1">
                  <a:lumMod val="95000"/>
                </a:schemeClr>
              </a:solidFill>
            </a:ln>
            <a:effectLst>
              <a:outerShdw blurRad="50800" dist="38100" dir="2700000" algn="tl" rotWithShape="0">
                <a:prstClr val="black">
                  <a:alpha val="40000"/>
                </a:prstClr>
              </a:outerShdw>
            </a:effectLst>
          </c:spPr>
          <c:dPt>
            <c:idx val="0"/>
            <c:bubble3D val="0"/>
            <c:spPr>
              <a:solidFill>
                <a:schemeClr val="bg1">
                  <a:lumMod val="65000"/>
                </a:schemeClr>
              </a:solidFill>
              <a:ln>
                <a:solidFill>
                  <a:schemeClr val="bg1">
                    <a:lumMod val="95000"/>
                  </a:schemeClr>
                </a:solidFill>
              </a:ln>
              <a:effectLst>
                <a:outerShdw blurRad="50800" dist="38100" dir="2700000" algn="tl" rotWithShape="0">
                  <a:prstClr val="black">
                    <a:alpha val="40000"/>
                  </a:prstClr>
                </a:outerShdw>
              </a:effectLst>
            </c:spPr>
          </c:dPt>
          <c:dPt>
            <c:idx val="1"/>
            <c:bubble3D val="0"/>
            <c:spPr>
              <a:solidFill>
                <a:srgbClr val="9BBB59"/>
              </a:solidFill>
              <a:ln>
                <a:solidFill>
                  <a:schemeClr val="bg1">
                    <a:lumMod val="95000"/>
                  </a:schemeClr>
                </a:solidFill>
              </a:ln>
              <a:effectLst>
                <a:outerShdw blurRad="50800" dist="38100" dir="2700000" algn="tl" rotWithShape="0">
                  <a:prstClr val="black">
                    <a:alpha val="40000"/>
                  </a:prstClr>
                </a:outerShdw>
              </a:effectLst>
            </c:spPr>
          </c:dPt>
          <c:dPt>
            <c:idx val="2"/>
            <c:bubble3D val="0"/>
            <c:spPr>
              <a:solidFill>
                <a:schemeClr val="tx2">
                  <a:lumMod val="60000"/>
                  <a:lumOff val="40000"/>
                </a:schemeClr>
              </a:solidFill>
              <a:ln>
                <a:solidFill>
                  <a:schemeClr val="bg1">
                    <a:lumMod val="95000"/>
                  </a:schemeClr>
                </a:solidFill>
              </a:ln>
              <a:effectLst>
                <a:outerShdw blurRad="50800" dist="38100" dir="2700000" algn="tl" rotWithShape="0">
                  <a:prstClr val="black">
                    <a:alpha val="40000"/>
                  </a:prstClr>
                </a:outerShdw>
              </a:effectLst>
            </c:spPr>
          </c:dPt>
          <c:dPt>
            <c:idx val="3"/>
            <c:bubble3D val="0"/>
            <c:spPr>
              <a:solidFill>
                <a:schemeClr val="accent1">
                  <a:lumMod val="75000"/>
                </a:schemeClr>
              </a:solidFill>
              <a:ln>
                <a:solidFill>
                  <a:schemeClr val="bg1">
                    <a:lumMod val="95000"/>
                  </a:schemeClr>
                </a:solidFill>
              </a:ln>
              <a:effectLst>
                <a:outerShdw blurRad="50800" dist="38100" dir="2700000" algn="tl" rotWithShape="0">
                  <a:prstClr val="black">
                    <a:alpha val="40000"/>
                  </a:prstClr>
                </a:outerShdw>
              </a:effectLst>
            </c:spPr>
          </c:dPt>
          <c:dLbls>
            <c:dLbl>
              <c:idx val="0"/>
              <c:layout>
                <c:manualLayout>
                  <c:x val="-0.17842126991372848"/>
                  <c:y val="0.14511940111054172"/>
                </c:manualLayout>
              </c:layout>
              <c:dLblPos val="bestFit"/>
              <c:showLegendKey val="0"/>
              <c:showVal val="0"/>
              <c:showCatName val="0"/>
              <c:showSerName val="0"/>
              <c:showPercent val="1"/>
              <c:showBubbleSize val="0"/>
            </c:dLbl>
            <c:dLbl>
              <c:idx val="3"/>
              <c:layout>
                <c:manualLayout>
                  <c:x val="1.0785872774146263E-2"/>
                  <c:y val="0.21362755874255948"/>
                </c:manualLayout>
              </c:layout>
              <c:dLblPos val="bestFit"/>
              <c:showLegendKey val="0"/>
              <c:showVal val="0"/>
              <c:showCatName val="0"/>
              <c:showSerName val="0"/>
              <c:showPercent val="1"/>
              <c:showBubbleSize val="0"/>
            </c:dLbl>
            <c:dLbl>
              <c:idx val="4"/>
              <c:delete val="1"/>
            </c:dLbl>
            <c:txPr>
              <a:bodyPr anchor="t" anchorCtr="1"/>
              <a:lstStyle/>
              <a:p>
                <a:pPr>
                  <a:defRPr sz="1400" b="1">
                    <a:solidFill>
                      <a:schemeClr val="bg1"/>
                    </a:solidFill>
                  </a:defRPr>
                </a:pPr>
                <a:endParaRPr lang="el-GR"/>
              </a:p>
            </c:txPr>
            <c:dLblPos val="ctr"/>
            <c:showLegendKey val="0"/>
            <c:showVal val="0"/>
            <c:showCatName val="0"/>
            <c:showSerName val="0"/>
            <c:showPercent val="1"/>
            <c:showBubbleSize val="0"/>
            <c:showLeaderLines val="1"/>
          </c:dLbls>
          <c:cat>
            <c:strRef>
              <c:f>Tabelle1!$A$2:$A$5</c:f>
              <c:strCache>
                <c:ptCount val="4"/>
                <c:pt idx="0">
                  <c:v>Υπηρεσίες</c:v>
                </c:pt>
                <c:pt idx="1">
                  <c:v>Εμπόριο</c:v>
                </c:pt>
                <c:pt idx="2">
                  <c:v>Μεταποίηση</c:v>
                </c:pt>
                <c:pt idx="3">
                  <c:v>Κατασκευές</c:v>
                </c:pt>
              </c:strCache>
            </c:strRef>
          </c:cat>
          <c:val>
            <c:numRef>
              <c:f>Tabelle1!$B$2:$B$5</c:f>
              <c:numCache>
                <c:formatCode>General</c:formatCode>
                <c:ptCount val="4"/>
                <c:pt idx="0">
                  <c:v>0.35</c:v>
                </c:pt>
                <c:pt idx="1">
                  <c:v>0.46</c:v>
                </c:pt>
                <c:pt idx="2">
                  <c:v>0.18</c:v>
                </c:pt>
                <c:pt idx="3">
                  <c:v>0.01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48544833874011406"/>
          <c:y val="0.16081769752818753"/>
          <c:w val="0.48142326548804043"/>
          <c:h val="0.67836460494362494"/>
        </c:manualLayout>
      </c:layout>
      <c:overlay val="0"/>
      <c:txPr>
        <a:bodyPr/>
        <a:lstStyle/>
        <a:p>
          <a:pPr>
            <a:defRPr sz="1400"/>
          </a:pPr>
          <a:endParaRPr lang="el-GR"/>
        </a:p>
      </c:txPr>
    </c:legend>
    <c:plotVisOnly val="1"/>
    <c:dispBlanksAs val="zero"/>
    <c:showDLblsOverMax val="0"/>
  </c:chart>
  <c:txPr>
    <a:bodyPr/>
    <a:lstStyle/>
    <a:p>
      <a:pPr>
        <a:defRPr sz="1800"/>
      </a:pPr>
      <a:endParaRPr lang="el-G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7.1428571428571425E-2"/>
          <c:w val="0.72958560923127858"/>
          <c:h val="0.77818053993250846"/>
        </c:manualLayout>
      </c:layout>
      <c:barChart>
        <c:barDir val="col"/>
        <c:grouping val="percentStacked"/>
        <c:varyColors val="0"/>
        <c:ser>
          <c:idx val="0"/>
          <c:order val="0"/>
          <c:tx>
            <c:strRef>
              <c:f>Sheet1!$B$1</c:f>
              <c:strCache>
                <c:ptCount val="1"/>
                <c:pt idx="0">
                  <c:v>Μειώθηκε</c:v>
                </c:pt>
              </c:strCache>
            </c:strRef>
          </c:tx>
          <c:spPr>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Sheet1!$A$2:$A$5</c:f>
              <c:strCache>
                <c:ptCount val="4"/>
                <c:pt idx="0">
                  <c:v>Σύνολο</c:v>
                </c:pt>
                <c:pt idx="1">
                  <c:v>Μικρές</c:v>
                </c:pt>
                <c:pt idx="2">
                  <c:v>Μεσαίες </c:v>
                </c:pt>
                <c:pt idx="3">
                  <c:v>Μεγάλες </c:v>
                </c:pt>
              </c:strCache>
            </c:strRef>
          </c:cat>
          <c:val>
            <c:numRef>
              <c:f>Sheet1!$B$2:$B$5</c:f>
              <c:numCache>
                <c:formatCode>0.00</c:formatCode>
                <c:ptCount val="4"/>
                <c:pt idx="0">
                  <c:v>0.42843075117985679</c:v>
                </c:pt>
                <c:pt idx="1">
                  <c:v>0.47959183673469391</c:v>
                </c:pt>
                <c:pt idx="2">
                  <c:v>0.27450980392156865</c:v>
                </c:pt>
                <c:pt idx="3">
                  <c:v>0.35483870967741937</c:v>
                </c:pt>
              </c:numCache>
            </c:numRef>
          </c:val>
        </c:ser>
        <c:ser>
          <c:idx val="1"/>
          <c:order val="1"/>
          <c:tx>
            <c:strRef>
              <c:f>Sheet1!$C$1</c:f>
              <c:strCache>
                <c:ptCount val="1"/>
                <c:pt idx="0">
                  <c:v>Παρέμεινε Σταθερό</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 </c:v>
                </c:pt>
                <c:pt idx="3">
                  <c:v>Μεγάλες </c:v>
                </c:pt>
              </c:strCache>
            </c:strRef>
          </c:cat>
          <c:val>
            <c:numRef>
              <c:f>Sheet1!$C$2:$C$5</c:f>
              <c:numCache>
                <c:formatCode>0.00</c:formatCode>
                <c:ptCount val="4"/>
                <c:pt idx="0">
                  <c:v>0.37651705226988202</c:v>
                </c:pt>
                <c:pt idx="1">
                  <c:v>0.36734693877551011</c:v>
                </c:pt>
                <c:pt idx="2">
                  <c:v>0.39215686274509803</c:v>
                </c:pt>
                <c:pt idx="3">
                  <c:v>0.45161290322580649</c:v>
                </c:pt>
              </c:numCache>
            </c:numRef>
          </c:val>
        </c:ser>
        <c:ser>
          <c:idx val="2"/>
          <c:order val="2"/>
          <c:tx>
            <c:strRef>
              <c:f>Sheet1!$D$1</c:f>
              <c:strCache>
                <c:ptCount val="1"/>
                <c:pt idx="0">
                  <c:v>Αυξήθηκε</c:v>
                </c:pt>
              </c:strCache>
            </c:strRef>
          </c:tx>
          <c:spPr>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 </c:v>
                </c:pt>
                <c:pt idx="3">
                  <c:v>Μεγάλες </c:v>
                </c:pt>
              </c:strCache>
            </c:strRef>
          </c:cat>
          <c:val>
            <c:numRef>
              <c:f>Sheet1!$D$2:$D$5</c:f>
              <c:numCache>
                <c:formatCode>0.00</c:formatCode>
                <c:ptCount val="4"/>
                <c:pt idx="0">
                  <c:v>0.1875094938532211</c:v>
                </c:pt>
                <c:pt idx="1">
                  <c:v>0.14285714285714285</c:v>
                </c:pt>
                <c:pt idx="2">
                  <c:v>0.33333333333333337</c:v>
                </c:pt>
                <c:pt idx="3">
                  <c:v>0.19354838709677422</c:v>
                </c:pt>
              </c:numCache>
            </c:numRef>
          </c:val>
        </c:ser>
        <c:ser>
          <c:idx val="3"/>
          <c:order val="3"/>
          <c:tx>
            <c:strRef>
              <c:f>Sheet1!$E$1</c:f>
              <c:strCache>
                <c:ptCount val="1"/>
                <c:pt idx="0">
                  <c:v>Δ/Α</c:v>
                </c:pt>
              </c:strCache>
            </c:strRef>
          </c:tx>
          <c:spPr>
            <a:solidFill>
              <a:schemeClr val="accent6"/>
            </a:solidFill>
          </c:spPr>
          <c:invertIfNegative val="0"/>
          <c:dLbls>
            <c:dLbl>
              <c:idx val="2"/>
              <c:delete val="1"/>
            </c:dLbl>
            <c:dLbl>
              <c:idx val="3"/>
              <c:delete val="1"/>
            </c:dLbl>
            <c:numFmt formatCode="0%" sourceLinked="0"/>
            <c:txPr>
              <a:bodyPr/>
              <a:lstStyle/>
              <a:p>
                <a:pPr>
                  <a:defRPr sz="1400"/>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 </c:v>
                </c:pt>
                <c:pt idx="3">
                  <c:v>Μεγάλες </c:v>
                </c:pt>
              </c:strCache>
            </c:strRef>
          </c:cat>
          <c:val>
            <c:numRef>
              <c:f>Sheet1!$E$2:$E$5</c:f>
              <c:numCache>
                <c:formatCode>0.00</c:formatCode>
                <c:ptCount val="4"/>
                <c:pt idx="0">
                  <c:v>7.5427026970400126E-3</c:v>
                </c:pt>
                <c:pt idx="1">
                  <c:v>1.0204081632653062E-2</c:v>
                </c:pt>
                <c:pt idx="2">
                  <c:v>0</c:v>
                </c:pt>
                <c:pt idx="3">
                  <c:v>0</c:v>
                </c:pt>
              </c:numCache>
            </c:numRef>
          </c:val>
        </c:ser>
        <c:dLbls>
          <c:showLegendKey val="0"/>
          <c:showVal val="0"/>
          <c:showCatName val="0"/>
          <c:showSerName val="0"/>
          <c:showPercent val="0"/>
          <c:showBubbleSize val="0"/>
        </c:dLbls>
        <c:gapWidth val="34"/>
        <c:overlap val="100"/>
        <c:axId val="541012992"/>
        <c:axId val="556843584"/>
      </c:barChart>
      <c:catAx>
        <c:axId val="541012992"/>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56843584"/>
        <c:crosses val="autoZero"/>
        <c:auto val="1"/>
        <c:lblAlgn val="ctr"/>
        <c:lblOffset val="100"/>
        <c:noMultiLvlLbl val="0"/>
      </c:catAx>
      <c:valAx>
        <c:axId val="556843584"/>
        <c:scaling>
          <c:orientation val="minMax"/>
        </c:scaling>
        <c:delete val="1"/>
        <c:axPos val="l"/>
        <c:numFmt formatCode="0%" sourceLinked="1"/>
        <c:majorTickMark val="out"/>
        <c:minorTickMark val="none"/>
        <c:tickLblPos val="nextTo"/>
        <c:crossAx val="541012992"/>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6.1224489795918366E-2"/>
          <c:w val="0.72104206568773499"/>
          <c:h val="0.77818053993250846"/>
        </c:manualLayout>
      </c:layout>
      <c:barChart>
        <c:barDir val="col"/>
        <c:grouping val="percentStacked"/>
        <c:varyColors val="0"/>
        <c:ser>
          <c:idx val="0"/>
          <c:order val="0"/>
          <c:tx>
            <c:strRef>
              <c:f>Sheet1!$B$1</c:f>
              <c:strCache>
                <c:ptCount val="1"/>
                <c:pt idx="0">
                  <c:v>Θα μειωθεί</c:v>
                </c:pt>
              </c:strCache>
            </c:strRef>
          </c:tx>
          <c:spPr>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Sheet1!$A$2:$A$5</c:f>
              <c:strCache>
                <c:ptCount val="4"/>
                <c:pt idx="0">
                  <c:v>Σύνολο</c:v>
                </c:pt>
                <c:pt idx="1">
                  <c:v>Μικρές </c:v>
                </c:pt>
                <c:pt idx="2">
                  <c:v>Μεσαίες </c:v>
                </c:pt>
                <c:pt idx="3">
                  <c:v>Μεγάλες </c:v>
                </c:pt>
              </c:strCache>
            </c:strRef>
          </c:cat>
          <c:val>
            <c:numRef>
              <c:f>Sheet1!$B$2:$B$5</c:f>
              <c:numCache>
                <c:formatCode>General</c:formatCode>
                <c:ptCount val="4"/>
                <c:pt idx="0">
                  <c:v>0.27724146600807709</c:v>
                </c:pt>
                <c:pt idx="1">
                  <c:v>0.29591836734693888</c:v>
                </c:pt>
                <c:pt idx="2">
                  <c:v>0.23529411764705876</c:v>
                </c:pt>
                <c:pt idx="3">
                  <c:v>9.677419354838708E-2</c:v>
                </c:pt>
              </c:numCache>
            </c:numRef>
          </c:val>
        </c:ser>
        <c:ser>
          <c:idx val="1"/>
          <c:order val="1"/>
          <c:tx>
            <c:strRef>
              <c:f>Sheet1!$C$1</c:f>
              <c:strCache>
                <c:ptCount val="1"/>
                <c:pt idx="0">
                  <c:v>Θα παραμείνει Σταθερό</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 </c:v>
                </c:pt>
                <c:pt idx="2">
                  <c:v>Μεσαίες </c:v>
                </c:pt>
                <c:pt idx="3">
                  <c:v>Μεγάλες </c:v>
                </c:pt>
              </c:strCache>
            </c:strRef>
          </c:cat>
          <c:val>
            <c:numRef>
              <c:f>Sheet1!$C$2:$C$5</c:f>
              <c:numCache>
                <c:formatCode>General</c:formatCode>
                <c:ptCount val="4"/>
                <c:pt idx="0">
                  <c:v>0.41623147716499126</c:v>
                </c:pt>
                <c:pt idx="1">
                  <c:v>0.42857142857142844</c:v>
                </c:pt>
                <c:pt idx="2">
                  <c:v>0.39215686274509803</c:v>
                </c:pt>
                <c:pt idx="3">
                  <c:v>0.2580645161290322</c:v>
                </c:pt>
              </c:numCache>
            </c:numRef>
          </c:val>
        </c:ser>
        <c:ser>
          <c:idx val="2"/>
          <c:order val="2"/>
          <c:tx>
            <c:strRef>
              <c:f>Sheet1!$D$1</c:f>
              <c:strCache>
                <c:ptCount val="1"/>
                <c:pt idx="0">
                  <c:v>Θα αυξηθεί</c:v>
                </c:pt>
              </c:strCache>
            </c:strRef>
          </c:tx>
          <c:spPr>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 </c:v>
                </c:pt>
                <c:pt idx="2">
                  <c:v>Μεσαίες </c:v>
                </c:pt>
                <c:pt idx="3">
                  <c:v>Μεγάλες </c:v>
                </c:pt>
              </c:strCache>
            </c:strRef>
          </c:cat>
          <c:val>
            <c:numRef>
              <c:f>Sheet1!$D$2:$D$5</c:f>
              <c:numCache>
                <c:formatCode>General</c:formatCode>
                <c:ptCount val="4"/>
                <c:pt idx="0">
                  <c:v>0.28314991645409177</c:v>
                </c:pt>
                <c:pt idx="1">
                  <c:v>0.25510204081632665</c:v>
                </c:pt>
                <c:pt idx="2">
                  <c:v>0.35294117647058826</c:v>
                </c:pt>
                <c:pt idx="3">
                  <c:v>0.61290322580645173</c:v>
                </c:pt>
              </c:numCache>
            </c:numRef>
          </c:val>
        </c:ser>
        <c:ser>
          <c:idx val="3"/>
          <c:order val="3"/>
          <c:tx>
            <c:strRef>
              <c:f>Sheet1!$E$1</c:f>
              <c:strCache>
                <c:ptCount val="1"/>
                <c:pt idx="0">
                  <c:v>Δ/Α</c:v>
                </c:pt>
              </c:strCache>
            </c:strRef>
          </c:tx>
          <c:spPr>
            <a:solidFill>
              <a:schemeClr val="accent6"/>
            </a:solidFill>
            <a:ln w="22225">
              <a:solidFill>
                <a:schemeClr val="bg1"/>
              </a:solidFill>
            </a:ln>
          </c:spPr>
          <c:invertIfNegative val="0"/>
          <c:dLbls>
            <c:numFmt formatCode="0%" sourceLinked="0"/>
            <c:txPr>
              <a:bodyPr/>
              <a:lstStyle/>
              <a:p>
                <a:pPr>
                  <a:defRPr sz="1400" b="1"/>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 </c:v>
                </c:pt>
                <c:pt idx="2">
                  <c:v>Μεσαίες </c:v>
                </c:pt>
                <c:pt idx="3">
                  <c:v>Μεγάλες </c:v>
                </c:pt>
              </c:strCache>
            </c:strRef>
          </c:cat>
          <c:val>
            <c:numRef>
              <c:f>Sheet1!$E$2:$E$5</c:f>
              <c:numCache>
                <c:formatCode>General</c:formatCode>
                <c:ptCount val="4"/>
                <c:pt idx="0">
                  <c:v>2.3377140372839986E-2</c:v>
                </c:pt>
                <c:pt idx="1">
                  <c:v>2.0408163265306124E-2</c:v>
                </c:pt>
                <c:pt idx="2">
                  <c:v>1.9607843137254898E-2</c:v>
                </c:pt>
                <c:pt idx="3">
                  <c:v>3.2258064516129024E-2</c:v>
                </c:pt>
              </c:numCache>
            </c:numRef>
          </c:val>
        </c:ser>
        <c:dLbls>
          <c:showLegendKey val="0"/>
          <c:showVal val="0"/>
          <c:showCatName val="0"/>
          <c:showSerName val="0"/>
          <c:showPercent val="0"/>
          <c:showBubbleSize val="0"/>
        </c:dLbls>
        <c:gapWidth val="34"/>
        <c:overlap val="100"/>
        <c:axId val="542278144"/>
        <c:axId val="556849344"/>
      </c:barChart>
      <c:catAx>
        <c:axId val="542278144"/>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56849344"/>
        <c:crosses val="autoZero"/>
        <c:auto val="1"/>
        <c:lblAlgn val="ctr"/>
        <c:lblOffset val="100"/>
        <c:noMultiLvlLbl val="0"/>
      </c:catAx>
      <c:valAx>
        <c:axId val="556849344"/>
        <c:scaling>
          <c:orientation val="minMax"/>
        </c:scaling>
        <c:delete val="1"/>
        <c:axPos val="l"/>
        <c:numFmt formatCode="0%" sourceLinked="1"/>
        <c:majorTickMark val="out"/>
        <c:minorTickMark val="none"/>
        <c:tickLblPos val="nextTo"/>
        <c:crossAx val="542278144"/>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7.1428571428571425E-2"/>
          <c:w val="0.72958560923127858"/>
          <c:h val="0.77818053993250846"/>
        </c:manualLayout>
      </c:layout>
      <c:barChart>
        <c:barDir val="col"/>
        <c:grouping val="percentStacked"/>
        <c:varyColors val="0"/>
        <c:ser>
          <c:idx val="0"/>
          <c:order val="0"/>
          <c:tx>
            <c:strRef>
              <c:f>Sheet1!$B$1</c:f>
              <c:strCache>
                <c:ptCount val="1"/>
                <c:pt idx="0">
                  <c:v>Μειώθηκε</c:v>
                </c:pt>
              </c:strCache>
            </c:strRef>
          </c:tx>
          <c:spPr>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 *</c:v>
                </c:pt>
              </c:strCache>
            </c:strRef>
          </c:cat>
          <c:val>
            <c:numRef>
              <c:f>Sheet1!$B$2:$B$6</c:f>
              <c:numCache>
                <c:formatCode>General</c:formatCode>
                <c:ptCount val="5"/>
                <c:pt idx="0" formatCode="0.00">
                  <c:v>0.42843075117985679</c:v>
                </c:pt>
                <c:pt idx="1">
                  <c:v>0.48887587822014067</c:v>
                </c:pt>
                <c:pt idx="2">
                  <c:v>0.35284618490108993</c:v>
                </c:pt>
                <c:pt idx="3" formatCode="0.00">
                  <c:v>0.32011168910648713</c:v>
                </c:pt>
                <c:pt idx="4" formatCode="0.00">
                  <c:v>0.36681222707423572</c:v>
                </c:pt>
              </c:numCache>
            </c:numRef>
          </c:val>
        </c:ser>
        <c:ser>
          <c:idx val="1"/>
          <c:order val="1"/>
          <c:tx>
            <c:strRef>
              <c:f>Sheet1!$C$1</c:f>
              <c:strCache>
                <c:ptCount val="1"/>
                <c:pt idx="0">
                  <c:v>Παρέμεινε Σταθερό</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 *</c:v>
                </c:pt>
              </c:strCache>
            </c:strRef>
          </c:cat>
          <c:val>
            <c:numRef>
              <c:f>Sheet1!$C$2:$C$6</c:f>
              <c:numCache>
                <c:formatCode>0.00</c:formatCode>
                <c:ptCount val="5"/>
                <c:pt idx="0">
                  <c:v>0.37651705226988202</c:v>
                </c:pt>
                <c:pt idx="1">
                  <c:v>0.36553473848555817</c:v>
                </c:pt>
                <c:pt idx="2">
                  <c:v>0.43964473153007666</c:v>
                </c:pt>
                <c:pt idx="3">
                  <c:v>0.38066095471236233</c:v>
                </c:pt>
                <c:pt idx="4">
                  <c:v>0.2183406113537118</c:v>
                </c:pt>
              </c:numCache>
            </c:numRef>
          </c:val>
        </c:ser>
        <c:ser>
          <c:idx val="2"/>
          <c:order val="2"/>
          <c:tx>
            <c:strRef>
              <c:f>Sheet1!$D$1</c:f>
              <c:strCache>
                <c:ptCount val="1"/>
                <c:pt idx="0">
                  <c:v>Αυξήθηκε</c:v>
                </c:pt>
              </c:strCache>
            </c:strRef>
          </c:tx>
          <c:spPr>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 *</c:v>
                </c:pt>
              </c:strCache>
            </c:strRef>
          </c:cat>
          <c:val>
            <c:numRef>
              <c:f>Sheet1!$D$2:$D$6</c:f>
              <c:numCache>
                <c:formatCode>General</c:formatCode>
                <c:ptCount val="5"/>
                <c:pt idx="0" formatCode="0.00">
                  <c:v>0.1875094938532211</c:v>
                </c:pt>
                <c:pt idx="1">
                  <c:v>0.13153786104605777</c:v>
                </c:pt>
                <c:pt idx="2">
                  <c:v>0.20750908356883321</c:v>
                </c:pt>
                <c:pt idx="3" formatCode="0.00">
                  <c:v>0.29922735618115059</c:v>
                </c:pt>
                <c:pt idx="4" formatCode="0.00">
                  <c:v>0.41484716157205237</c:v>
                </c:pt>
              </c:numCache>
            </c:numRef>
          </c:val>
        </c:ser>
        <c:ser>
          <c:idx val="3"/>
          <c:order val="3"/>
          <c:tx>
            <c:strRef>
              <c:f>Sheet1!$E$1</c:f>
              <c:strCache>
                <c:ptCount val="1"/>
                <c:pt idx="0">
                  <c:v>Δ/Α</c:v>
                </c:pt>
              </c:strCache>
            </c:strRef>
          </c:tx>
          <c:spPr>
            <a:solidFill>
              <a:schemeClr val="accent6"/>
            </a:solidFill>
          </c:spPr>
          <c:invertIfNegative val="0"/>
          <c:dLbls>
            <c:dLbl>
              <c:idx val="2"/>
              <c:delete val="1"/>
            </c:dLbl>
            <c:dLbl>
              <c:idx val="3"/>
              <c:delete val="1"/>
            </c:dLbl>
            <c:numFmt formatCode="0%" sourceLinked="0"/>
            <c:txPr>
              <a:bodyPr/>
              <a:lstStyle/>
              <a:p>
                <a:pPr>
                  <a:defRPr sz="1400"/>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 *</c:v>
                </c:pt>
              </c:strCache>
            </c:strRef>
          </c:cat>
          <c:val>
            <c:numRef>
              <c:f>Sheet1!$E$2:$E$6</c:f>
              <c:numCache>
                <c:formatCode>0.00</c:formatCode>
                <c:ptCount val="5"/>
                <c:pt idx="0">
                  <c:v>7.5427026970400126E-3</c:v>
                </c:pt>
                <c:pt idx="1">
                  <c:v>1.0204081632653062E-2</c:v>
                </c:pt>
                <c:pt idx="2">
                  <c:v>0</c:v>
                </c:pt>
                <c:pt idx="3">
                  <c:v>0</c:v>
                </c:pt>
              </c:numCache>
            </c:numRef>
          </c:val>
        </c:ser>
        <c:dLbls>
          <c:showLegendKey val="0"/>
          <c:showVal val="0"/>
          <c:showCatName val="0"/>
          <c:showSerName val="0"/>
          <c:showPercent val="0"/>
          <c:showBubbleSize val="0"/>
        </c:dLbls>
        <c:gapWidth val="34"/>
        <c:overlap val="100"/>
        <c:axId val="554619904"/>
        <c:axId val="556848768"/>
      </c:barChart>
      <c:catAx>
        <c:axId val="554619904"/>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56848768"/>
        <c:crosses val="autoZero"/>
        <c:auto val="1"/>
        <c:lblAlgn val="ctr"/>
        <c:lblOffset val="100"/>
        <c:noMultiLvlLbl val="0"/>
      </c:catAx>
      <c:valAx>
        <c:axId val="556848768"/>
        <c:scaling>
          <c:orientation val="minMax"/>
        </c:scaling>
        <c:delete val="1"/>
        <c:axPos val="l"/>
        <c:numFmt formatCode="0%" sourceLinked="1"/>
        <c:majorTickMark val="out"/>
        <c:minorTickMark val="none"/>
        <c:tickLblPos val="nextTo"/>
        <c:crossAx val="554619904"/>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6.1224489795918366E-2"/>
          <c:w val="0.72104206568773499"/>
          <c:h val="0.77818053993250846"/>
        </c:manualLayout>
      </c:layout>
      <c:barChart>
        <c:barDir val="col"/>
        <c:grouping val="percentStacked"/>
        <c:varyColors val="0"/>
        <c:ser>
          <c:idx val="0"/>
          <c:order val="0"/>
          <c:tx>
            <c:strRef>
              <c:f>Sheet1!$B$1</c:f>
              <c:strCache>
                <c:ptCount val="1"/>
                <c:pt idx="0">
                  <c:v>Θα μειωθεί</c:v>
                </c:pt>
              </c:strCache>
            </c:strRef>
          </c:tx>
          <c:spPr>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 *</c:v>
                </c:pt>
              </c:strCache>
            </c:strRef>
          </c:cat>
          <c:val>
            <c:numRef>
              <c:f>Sheet1!$B$2:$B$6</c:f>
              <c:numCache>
                <c:formatCode>General</c:formatCode>
                <c:ptCount val="5"/>
                <c:pt idx="0">
                  <c:v>0.27724146600807709</c:v>
                </c:pt>
                <c:pt idx="1">
                  <c:v>0.3062060889929743</c:v>
                </c:pt>
                <c:pt idx="2">
                  <c:v>0.25312878482034717</c:v>
                </c:pt>
                <c:pt idx="3">
                  <c:v>0.28404222766217863</c:v>
                </c:pt>
                <c:pt idx="4">
                  <c:v>0.10043668122270741</c:v>
                </c:pt>
              </c:numCache>
            </c:numRef>
          </c:val>
        </c:ser>
        <c:ser>
          <c:idx val="1"/>
          <c:order val="1"/>
          <c:tx>
            <c:strRef>
              <c:f>Sheet1!$C$1</c:f>
              <c:strCache>
                <c:ptCount val="1"/>
                <c:pt idx="0">
                  <c:v>Θα παραμείνει Σταθερό</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 *</c:v>
                </c:pt>
              </c:strCache>
            </c:strRef>
          </c:cat>
          <c:val>
            <c:numRef>
              <c:f>Sheet1!$C$2:$C$6</c:f>
              <c:numCache>
                <c:formatCode>General</c:formatCode>
                <c:ptCount val="5"/>
                <c:pt idx="0">
                  <c:v>0.41623147716499126</c:v>
                </c:pt>
                <c:pt idx="1">
                  <c:v>0.4609679937548789</c:v>
                </c:pt>
                <c:pt idx="2">
                  <c:v>0.42309245054501421</c:v>
                </c:pt>
                <c:pt idx="3">
                  <c:v>0.24120257037943696</c:v>
                </c:pt>
                <c:pt idx="4">
                  <c:v>0.34061135371179035</c:v>
                </c:pt>
              </c:numCache>
            </c:numRef>
          </c:val>
        </c:ser>
        <c:ser>
          <c:idx val="2"/>
          <c:order val="2"/>
          <c:tx>
            <c:strRef>
              <c:f>Sheet1!$D$1</c:f>
              <c:strCache>
                <c:ptCount val="1"/>
                <c:pt idx="0">
                  <c:v>Θα αυξηθεί</c:v>
                </c:pt>
              </c:strCache>
            </c:strRef>
          </c:tx>
          <c:spPr>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 *</c:v>
                </c:pt>
              </c:strCache>
            </c:strRef>
          </c:cat>
          <c:val>
            <c:numRef>
              <c:f>Sheet1!$D$2:$D$6</c:f>
              <c:numCache>
                <c:formatCode>General</c:formatCode>
                <c:ptCount val="5"/>
                <c:pt idx="0">
                  <c:v>0.28314991645409177</c:v>
                </c:pt>
                <c:pt idx="1">
                  <c:v>0.20472287275565965</c:v>
                </c:pt>
                <c:pt idx="2">
                  <c:v>0.32377876463463862</c:v>
                </c:pt>
                <c:pt idx="3">
                  <c:v>0.45781058751529979</c:v>
                </c:pt>
                <c:pt idx="4">
                  <c:v>0.47161572052401751</c:v>
                </c:pt>
              </c:numCache>
            </c:numRef>
          </c:val>
        </c:ser>
        <c:ser>
          <c:idx val="3"/>
          <c:order val="3"/>
          <c:tx>
            <c:strRef>
              <c:f>Sheet1!$E$1</c:f>
              <c:strCache>
                <c:ptCount val="1"/>
                <c:pt idx="0">
                  <c:v>Δ/Α</c:v>
                </c:pt>
              </c:strCache>
            </c:strRef>
          </c:tx>
          <c:spPr>
            <a:solidFill>
              <a:schemeClr val="accent6"/>
            </a:solidFill>
            <a:ln w="22225">
              <a:solidFill>
                <a:schemeClr val="bg1"/>
              </a:solidFill>
            </a:ln>
          </c:spPr>
          <c:invertIfNegative val="0"/>
          <c:dLbls>
            <c:numFmt formatCode="0%" sourceLinked="0"/>
            <c:txPr>
              <a:bodyPr/>
              <a:lstStyle/>
              <a:p>
                <a:pPr>
                  <a:defRPr sz="1400" b="1"/>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 *</c:v>
                </c:pt>
              </c:strCache>
            </c:strRef>
          </c:cat>
          <c:val>
            <c:numRef>
              <c:f>Sheet1!$E$2:$E$6</c:f>
              <c:numCache>
                <c:formatCode>General</c:formatCode>
                <c:ptCount val="5"/>
                <c:pt idx="0">
                  <c:v>2.3377140372839986E-2</c:v>
                </c:pt>
                <c:pt idx="1">
                  <c:v>2.8103044496487123E-2</c:v>
                </c:pt>
                <c:pt idx="3">
                  <c:v>1.6944614443084451E-2</c:v>
                </c:pt>
                <c:pt idx="4">
                  <c:v>8.7336244541484698E-2</c:v>
                </c:pt>
              </c:numCache>
            </c:numRef>
          </c:val>
        </c:ser>
        <c:dLbls>
          <c:showLegendKey val="0"/>
          <c:showVal val="0"/>
          <c:showCatName val="0"/>
          <c:showSerName val="0"/>
          <c:showPercent val="0"/>
          <c:showBubbleSize val="0"/>
        </c:dLbls>
        <c:gapWidth val="34"/>
        <c:overlap val="100"/>
        <c:axId val="555349504"/>
        <c:axId val="541238976"/>
      </c:barChart>
      <c:catAx>
        <c:axId val="555349504"/>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41238976"/>
        <c:crosses val="autoZero"/>
        <c:auto val="1"/>
        <c:lblAlgn val="ctr"/>
        <c:lblOffset val="100"/>
        <c:noMultiLvlLbl val="0"/>
      </c:catAx>
      <c:valAx>
        <c:axId val="541238976"/>
        <c:scaling>
          <c:orientation val="minMax"/>
        </c:scaling>
        <c:delete val="1"/>
        <c:axPos val="l"/>
        <c:numFmt formatCode="0%" sourceLinked="1"/>
        <c:majorTickMark val="out"/>
        <c:minorTickMark val="none"/>
        <c:tickLblPos val="nextTo"/>
        <c:crossAx val="555349504"/>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2697787776529E-2"/>
          <c:y val="6.7501574505027875E-2"/>
          <c:w val="0.47240615927757662"/>
          <c:h val="0.86454890349589331"/>
        </c:manualLayout>
      </c:layout>
      <c:pieChart>
        <c:varyColors val="1"/>
        <c:ser>
          <c:idx val="0"/>
          <c:order val="0"/>
          <c:tx>
            <c:strRef>
              <c:f>Tabelle1!$B$1</c:f>
              <c:strCache>
                <c:ptCount val="1"/>
                <c:pt idx="0">
                  <c:v>Σύνολο</c:v>
                </c:pt>
              </c:strCache>
            </c:strRef>
          </c:tx>
          <c:spPr>
            <a:gradFill flip="none" rotWithShape="1">
              <a:gsLst>
                <a:gs pos="0">
                  <a:schemeClr val="accent1">
                    <a:lumMod val="75000"/>
                  </a:schemeClr>
                </a:gs>
                <a:gs pos="100000">
                  <a:schemeClr val="accent1"/>
                </a:gs>
              </a:gsLst>
              <a:lin ang="16200000" scaled="1"/>
              <a:tileRect/>
            </a:gradFill>
            <a:ln>
              <a:solidFill>
                <a:schemeClr val="bg1">
                  <a:lumMod val="95000"/>
                </a:schemeClr>
              </a:solidFill>
            </a:ln>
            <a:effectLst>
              <a:outerShdw blurRad="50800" dist="38100" dir="2700000" algn="tl" rotWithShape="0">
                <a:prstClr val="black">
                  <a:alpha val="40000"/>
                </a:prstClr>
              </a:outerShdw>
            </a:effectLst>
          </c:spPr>
          <c:dPt>
            <c:idx val="0"/>
            <c:bubble3D val="0"/>
            <c:explosion val="14"/>
            <c:spPr>
              <a:solidFill>
                <a:schemeClr val="accent3">
                  <a:lumMod val="75000"/>
                </a:schemeClr>
              </a:solidFill>
              <a:ln>
                <a:solidFill>
                  <a:schemeClr val="bg1">
                    <a:lumMod val="95000"/>
                  </a:schemeClr>
                </a:solidFill>
              </a:ln>
              <a:effectLst>
                <a:outerShdw blurRad="50800" dist="38100" dir="2700000" algn="tl" rotWithShape="0">
                  <a:prstClr val="black">
                    <a:alpha val="40000"/>
                  </a:prstClr>
                </a:outerShdw>
              </a:effectLst>
            </c:spPr>
          </c:dPt>
          <c:dPt>
            <c:idx val="1"/>
            <c:bubble3D val="0"/>
            <c:spPr>
              <a:solidFill>
                <a:schemeClr val="bg1">
                  <a:lumMod val="65000"/>
                </a:schemeClr>
              </a:solidFill>
              <a:ln>
                <a:solidFill>
                  <a:schemeClr val="bg1">
                    <a:lumMod val="95000"/>
                  </a:schemeClr>
                </a:solidFill>
              </a:ln>
              <a:effectLst>
                <a:outerShdw blurRad="50800" dist="38100" dir="2700000" algn="tl" rotWithShape="0">
                  <a:prstClr val="black">
                    <a:alpha val="40000"/>
                  </a:prstClr>
                </a:outerShdw>
              </a:effectLst>
            </c:spPr>
          </c:dPt>
          <c:dPt>
            <c:idx val="2"/>
            <c:bubble3D val="0"/>
            <c:spPr>
              <a:solidFill>
                <a:schemeClr val="accent1"/>
              </a:solidFill>
              <a:ln>
                <a:solidFill>
                  <a:schemeClr val="bg1">
                    <a:lumMod val="95000"/>
                  </a:schemeClr>
                </a:solidFill>
              </a:ln>
              <a:effectLst>
                <a:outerShdw blurRad="50800" dist="38100" dir="2700000" algn="tl" rotWithShape="0">
                  <a:prstClr val="black">
                    <a:alpha val="40000"/>
                  </a:prstClr>
                </a:outerShdw>
              </a:effectLst>
            </c:spPr>
          </c:dPt>
          <c:dPt>
            <c:idx val="3"/>
            <c:bubble3D val="0"/>
            <c:spPr>
              <a:solidFill>
                <a:schemeClr val="accent6"/>
              </a:solidFill>
              <a:ln>
                <a:solidFill>
                  <a:schemeClr val="bg1">
                    <a:lumMod val="95000"/>
                  </a:schemeClr>
                </a:solidFill>
              </a:ln>
              <a:effectLst>
                <a:outerShdw blurRad="50800" dist="38100" dir="2700000" algn="tl" rotWithShape="0">
                  <a:prstClr val="black">
                    <a:alpha val="40000"/>
                  </a:prstClr>
                </a:outerShdw>
              </a:effectLst>
            </c:spPr>
          </c:dPt>
          <c:dLbls>
            <c:dLbl>
              <c:idx val="0"/>
              <c:layout>
                <c:manualLayout>
                  <c:x val="-7.3059514499776115E-2"/>
                  <c:y val="0.15782361693369845"/>
                </c:manualLayout>
              </c:layout>
              <c:dLblPos val="bestFit"/>
              <c:showLegendKey val="0"/>
              <c:showVal val="1"/>
              <c:showCatName val="0"/>
              <c:showSerName val="0"/>
              <c:showPercent val="0"/>
              <c:showBubbleSize val="0"/>
            </c:dLbl>
            <c:dLbl>
              <c:idx val="1"/>
              <c:layout>
                <c:manualLayout>
                  <c:x val="-9.8206844597771709E-2"/>
                  <c:y val="-0.22703124899731303"/>
                </c:manualLayout>
              </c:layout>
              <c:dLblPos val="bestFit"/>
              <c:showLegendKey val="0"/>
              <c:showVal val="1"/>
              <c:showCatName val="0"/>
              <c:showSerName val="0"/>
              <c:showPercent val="0"/>
              <c:showBubbleSize val="0"/>
            </c:dLbl>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1"/>
          </c:dLbls>
          <c:cat>
            <c:strRef>
              <c:f>Tabelle1!$A$2:$A$5</c:f>
              <c:strCache>
                <c:ptCount val="4"/>
                <c:pt idx="0">
                  <c:v>Θα αυξηθεί</c:v>
                </c:pt>
                <c:pt idx="1">
                  <c:v>Θα παραμείνει Σταθερός</c:v>
                </c:pt>
                <c:pt idx="2">
                  <c:v>Θα μειωθεί</c:v>
                </c:pt>
                <c:pt idx="3">
                  <c:v>Δ/Α</c:v>
                </c:pt>
              </c:strCache>
            </c:strRef>
          </c:cat>
          <c:val>
            <c:numRef>
              <c:f>Tabelle1!$B$2:$B$5</c:f>
              <c:numCache>
                <c:formatCode>General</c:formatCode>
                <c:ptCount val="4"/>
                <c:pt idx="0">
                  <c:v>0.2</c:v>
                </c:pt>
                <c:pt idx="1">
                  <c:v>0.49</c:v>
                </c:pt>
                <c:pt idx="2">
                  <c:v>0.26</c:v>
                </c:pt>
                <c:pt idx="3">
                  <c:v>0.05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48544833874011406"/>
          <c:y val="0.16081769752818753"/>
          <c:w val="0.51455166125988594"/>
          <c:h val="0.67836460494362494"/>
        </c:manualLayout>
      </c:layout>
      <c:overlay val="0"/>
      <c:txPr>
        <a:bodyPr/>
        <a:lstStyle/>
        <a:p>
          <a:pPr>
            <a:defRPr sz="1400"/>
          </a:pPr>
          <a:endParaRPr lang="el-GR"/>
        </a:p>
      </c:txPr>
    </c:legend>
    <c:plotVisOnly val="1"/>
    <c:dispBlanksAs val="zero"/>
    <c:showDLblsOverMax val="0"/>
  </c:chart>
  <c:txPr>
    <a:bodyPr/>
    <a:lstStyle/>
    <a:p>
      <a:pPr>
        <a:defRPr sz="1800"/>
      </a:pPr>
      <a:endParaRPr lang="el-G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2697787776529E-2"/>
          <c:y val="6.7501574505027875E-2"/>
          <c:w val="0.47240615927757662"/>
          <c:h val="0.86454890349589331"/>
        </c:manualLayout>
      </c:layout>
      <c:pieChart>
        <c:varyColors val="1"/>
        <c:ser>
          <c:idx val="0"/>
          <c:order val="0"/>
          <c:tx>
            <c:strRef>
              <c:f>Tabelle1!$B$1</c:f>
              <c:strCache>
                <c:ptCount val="1"/>
                <c:pt idx="0">
                  <c:v>Σύνολο</c:v>
                </c:pt>
              </c:strCache>
            </c:strRef>
          </c:tx>
          <c:spPr>
            <a:gradFill flip="none" rotWithShape="1">
              <a:gsLst>
                <a:gs pos="0">
                  <a:schemeClr val="accent1">
                    <a:lumMod val="75000"/>
                  </a:schemeClr>
                </a:gs>
                <a:gs pos="100000">
                  <a:schemeClr val="accent1"/>
                </a:gs>
              </a:gsLst>
              <a:lin ang="16200000" scaled="1"/>
              <a:tileRect/>
            </a:gradFill>
            <a:ln>
              <a:solidFill>
                <a:schemeClr val="bg1">
                  <a:lumMod val="95000"/>
                </a:schemeClr>
              </a:solidFill>
            </a:ln>
            <a:effectLst>
              <a:outerShdw blurRad="50800" dist="38100" dir="2700000" algn="tl" rotWithShape="0">
                <a:prstClr val="black">
                  <a:alpha val="40000"/>
                </a:prstClr>
              </a:outerShdw>
            </a:effectLst>
          </c:spPr>
          <c:dPt>
            <c:idx val="0"/>
            <c:bubble3D val="0"/>
            <c:explosion val="14"/>
            <c:spPr>
              <a:solidFill>
                <a:schemeClr val="accent3">
                  <a:lumMod val="75000"/>
                </a:schemeClr>
              </a:solidFill>
              <a:ln>
                <a:solidFill>
                  <a:schemeClr val="bg1">
                    <a:lumMod val="95000"/>
                  </a:schemeClr>
                </a:solidFill>
              </a:ln>
              <a:effectLst>
                <a:outerShdw blurRad="50800" dist="38100" dir="2700000" algn="tl" rotWithShape="0">
                  <a:prstClr val="black">
                    <a:alpha val="40000"/>
                  </a:prstClr>
                </a:outerShdw>
              </a:effectLst>
            </c:spPr>
          </c:dPt>
          <c:dPt>
            <c:idx val="1"/>
            <c:bubble3D val="0"/>
            <c:spPr>
              <a:solidFill>
                <a:schemeClr val="bg1">
                  <a:lumMod val="65000"/>
                </a:schemeClr>
              </a:solidFill>
              <a:ln>
                <a:solidFill>
                  <a:schemeClr val="bg1">
                    <a:lumMod val="95000"/>
                  </a:schemeClr>
                </a:solidFill>
              </a:ln>
              <a:effectLst>
                <a:outerShdw blurRad="50800" dist="38100" dir="2700000" algn="tl" rotWithShape="0">
                  <a:prstClr val="black">
                    <a:alpha val="40000"/>
                  </a:prstClr>
                </a:outerShdw>
              </a:effectLst>
            </c:spPr>
          </c:dPt>
          <c:dPt>
            <c:idx val="2"/>
            <c:bubble3D val="0"/>
            <c:spPr>
              <a:solidFill>
                <a:schemeClr val="accent1"/>
              </a:solidFill>
              <a:ln>
                <a:solidFill>
                  <a:schemeClr val="bg1">
                    <a:lumMod val="95000"/>
                  </a:schemeClr>
                </a:solidFill>
              </a:ln>
              <a:effectLst>
                <a:outerShdw blurRad="50800" dist="38100" dir="2700000" algn="tl" rotWithShape="0">
                  <a:prstClr val="black">
                    <a:alpha val="40000"/>
                  </a:prstClr>
                </a:outerShdw>
              </a:effectLst>
            </c:spPr>
          </c:dPt>
          <c:dPt>
            <c:idx val="3"/>
            <c:bubble3D val="0"/>
            <c:spPr>
              <a:solidFill>
                <a:schemeClr val="accent6"/>
              </a:solidFill>
              <a:ln>
                <a:solidFill>
                  <a:schemeClr val="bg1">
                    <a:lumMod val="95000"/>
                  </a:schemeClr>
                </a:solidFill>
              </a:ln>
              <a:effectLst>
                <a:outerShdw blurRad="50800" dist="38100" dir="2700000" algn="tl" rotWithShape="0">
                  <a:prstClr val="black">
                    <a:alpha val="40000"/>
                  </a:prstClr>
                </a:outerShdw>
              </a:effectLst>
            </c:spPr>
          </c:dPt>
          <c:dLbls>
            <c:dLbl>
              <c:idx val="0"/>
              <c:layout>
                <c:manualLayout>
                  <c:x val="-7.3059514499776115E-2"/>
                  <c:y val="0.15782361693369845"/>
                </c:manualLayout>
              </c:layout>
              <c:dLblPos val="bestFit"/>
              <c:showLegendKey val="0"/>
              <c:showVal val="1"/>
              <c:showCatName val="0"/>
              <c:showSerName val="0"/>
              <c:showPercent val="0"/>
              <c:showBubbleSize val="0"/>
            </c:dLbl>
            <c:dLbl>
              <c:idx val="1"/>
              <c:layout>
                <c:manualLayout>
                  <c:x val="-0.12355073955032048"/>
                  <c:y val="-0.27942307568900066"/>
                </c:manualLayout>
              </c:layout>
              <c:dLblPos val="bestFit"/>
              <c:showLegendKey val="0"/>
              <c:showVal val="1"/>
              <c:showCatName val="0"/>
              <c:showSerName val="0"/>
              <c:showPercent val="0"/>
              <c:showBubbleSize val="0"/>
            </c:dLbl>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1"/>
          </c:dLbls>
          <c:cat>
            <c:strRef>
              <c:f>Tabelle1!$A$2:$A$5</c:f>
              <c:strCache>
                <c:ptCount val="4"/>
                <c:pt idx="0">
                  <c:v>Αυξήθηκε  </c:v>
                </c:pt>
                <c:pt idx="1">
                  <c:v>Παρέμεινε Σταθερός</c:v>
                </c:pt>
                <c:pt idx="2">
                  <c:v>Μειώθηκε</c:v>
                </c:pt>
                <c:pt idx="3">
                  <c:v>Δ/Α</c:v>
                </c:pt>
              </c:strCache>
            </c:strRef>
          </c:cat>
          <c:val>
            <c:numRef>
              <c:f>Tabelle1!$B$2:$B$5</c:f>
              <c:numCache>
                <c:formatCode>General</c:formatCode>
                <c:ptCount val="4"/>
                <c:pt idx="0">
                  <c:v>0.15</c:v>
                </c:pt>
                <c:pt idx="1">
                  <c:v>0.53</c:v>
                </c:pt>
                <c:pt idx="2">
                  <c:v>0.28000000000000003</c:v>
                </c:pt>
                <c:pt idx="3">
                  <c:v>0.04</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48544833874011406"/>
          <c:y val="0.16081769752818753"/>
          <c:w val="0.48142326548804043"/>
          <c:h val="0.67836460494362494"/>
        </c:manualLayout>
      </c:layout>
      <c:overlay val="0"/>
      <c:txPr>
        <a:bodyPr/>
        <a:lstStyle/>
        <a:p>
          <a:pPr>
            <a:defRPr sz="1400"/>
          </a:pPr>
          <a:endParaRPr lang="el-GR"/>
        </a:p>
      </c:txPr>
    </c:legend>
    <c:plotVisOnly val="1"/>
    <c:dispBlanksAs val="zero"/>
    <c:showDLblsOverMax val="0"/>
  </c:chart>
  <c:txPr>
    <a:bodyPr/>
    <a:lstStyle/>
    <a:p>
      <a:pPr>
        <a:defRPr sz="1800"/>
      </a:pPr>
      <a:endParaRPr lang="el-G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7.1428571428571425E-2"/>
          <c:w val="0.72958560923127858"/>
          <c:h val="0.77818053993250846"/>
        </c:manualLayout>
      </c:layout>
      <c:barChart>
        <c:barDir val="col"/>
        <c:grouping val="percentStacked"/>
        <c:varyColors val="0"/>
        <c:ser>
          <c:idx val="0"/>
          <c:order val="0"/>
          <c:tx>
            <c:strRef>
              <c:f>Sheet1!$B$1</c:f>
              <c:strCache>
                <c:ptCount val="1"/>
                <c:pt idx="0">
                  <c:v>Μειώθηκε</c:v>
                </c:pt>
              </c:strCache>
            </c:strRef>
          </c:tx>
          <c:spPr>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Sheet1!$B$2:$B$5</c:f>
              <c:numCache>
                <c:formatCode>General</c:formatCode>
                <c:ptCount val="4"/>
                <c:pt idx="0">
                  <c:v>0.28224374453285012</c:v>
                </c:pt>
                <c:pt idx="1">
                  <c:v>0.27559436048654634</c:v>
                </c:pt>
                <c:pt idx="2">
                  <c:v>0.1278345760627258</c:v>
                </c:pt>
                <c:pt idx="3">
                  <c:v>0.35229029085288743</c:v>
                </c:pt>
              </c:numCache>
            </c:numRef>
          </c:val>
        </c:ser>
        <c:ser>
          <c:idx val="1"/>
          <c:order val="1"/>
          <c:tx>
            <c:strRef>
              <c:f>Sheet1!$C$1</c:f>
              <c:strCache>
                <c:ptCount val="1"/>
                <c:pt idx="0">
                  <c:v>Παρέμεινε Σταθερό</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Sheet1!$C$2:$C$5</c:f>
              <c:numCache>
                <c:formatCode>General</c:formatCode>
                <c:ptCount val="4"/>
                <c:pt idx="0">
                  <c:v>0.53400239899849666</c:v>
                </c:pt>
                <c:pt idx="1">
                  <c:v>0.51392984396117447</c:v>
                </c:pt>
                <c:pt idx="2">
                  <c:v>0.77288800061495888</c:v>
                </c:pt>
                <c:pt idx="3">
                  <c:v>0.468947590276802</c:v>
                </c:pt>
              </c:numCache>
            </c:numRef>
          </c:val>
        </c:ser>
        <c:ser>
          <c:idx val="2"/>
          <c:order val="2"/>
          <c:tx>
            <c:strRef>
              <c:f>Sheet1!$D$1</c:f>
              <c:strCache>
                <c:ptCount val="1"/>
                <c:pt idx="0">
                  <c:v>Αυξήθηκε</c:v>
                </c:pt>
              </c:strCache>
            </c:strRef>
          </c:tx>
          <c:spPr>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Sheet1!$D$2:$D$5</c:f>
              <c:numCache>
                <c:formatCode>General</c:formatCode>
                <c:ptCount val="4"/>
                <c:pt idx="0">
                  <c:v>0.14604034298345323</c:v>
                </c:pt>
                <c:pt idx="1">
                  <c:v>0.15518644796658071</c:v>
                </c:pt>
                <c:pt idx="2">
                  <c:v>9.9277423322315303E-2</c:v>
                </c:pt>
                <c:pt idx="3">
                  <c:v>0.17876211887031054</c:v>
                </c:pt>
              </c:numCache>
            </c:numRef>
          </c:val>
        </c:ser>
        <c:ser>
          <c:idx val="3"/>
          <c:order val="3"/>
          <c:tx>
            <c:strRef>
              <c:f>Sheet1!$E$1</c:f>
              <c:strCache>
                <c:ptCount val="1"/>
                <c:pt idx="0">
                  <c:v>Δ/Α</c:v>
                </c:pt>
              </c:strCache>
            </c:strRef>
          </c:tx>
          <c:spPr>
            <a:solidFill>
              <a:schemeClr val="accent6"/>
            </a:solidFill>
            <a:ln w="22225">
              <a:solidFill>
                <a:schemeClr val="bg1"/>
              </a:solidFill>
            </a:ln>
          </c:spPr>
          <c:invertIfNegative val="0"/>
          <c:dLbls>
            <c:numFmt formatCode="0%" sourceLinked="0"/>
            <c:txPr>
              <a:bodyPr/>
              <a:lstStyle/>
              <a:p>
                <a:pPr>
                  <a:defRPr sz="1400" b="1"/>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Sheet1!$E$2:$E$5</c:f>
              <c:numCache>
                <c:formatCode>General</c:formatCode>
                <c:ptCount val="4"/>
                <c:pt idx="0">
                  <c:v>3.7713513485200072E-2</c:v>
                </c:pt>
                <c:pt idx="1">
                  <c:v>5.5289347585698499E-2</c:v>
                </c:pt>
              </c:numCache>
            </c:numRef>
          </c:val>
        </c:ser>
        <c:dLbls>
          <c:showLegendKey val="0"/>
          <c:showVal val="0"/>
          <c:showCatName val="0"/>
          <c:showSerName val="0"/>
          <c:showPercent val="0"/>
          <c:showBubbleSize val="0"/>
        </c:dLbls>
        <c:gapWidth val="34"/>
        <c:overlap val="100"/>
        <c:axId val="598644736"/>
        <c:axId val="598156992"/>
      </c:barChart>
      <c:catAx>
        <c:axId val="598644736"/>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98156992"/>
        <c:crosses val="autoZero"/>
        <c:auto val="1"/>
        <c:lblAlgn val="ctr"/>
        <c:lblOffset val="100"/>
        <c:noMultiLvlLbl val="0"/>
      </c:catAx>
      <c:valAx>
        <c:axId val="598156992"/>
        <c:scaling>
          <c:orientation val="minMax"/>
        </c:scaling>
        <c:delete val="1"/>
        <c:axPos val="l"/>
        <c:numFmt formatCode="0%" sourceLinked="1"/>
        <c:majorTickMark val="out"/>
        <c:minorTickMark val="none"/>
        <c:tickLblPos val="nextTo"/>
        <c:crossAx val="598644736"/>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6.1224489795918366E-2"/>
          <c:w val="0.72104206568773499"/>
          <c:h val="0.77818053993250846"/>
        </c:manualLayout>
      </c:layout>
      <c:barChart>
        <c:barDir val="col"/>
        <c:grouping val="percentStacked"/>
        <c:varyColors val="0"/>
        <c:ser>
          <c:idx val="0"/>
          <c:order val="0"/>
          <c:tx>
            <c:strRef>
              <c:f>Sheet1!$B$1</c:f>
              <c:strCache>
                <c:ptCount val="1"/>
                <c:pt idx="0">
                  <c:v>Θα μειωθεί</c:v>
                </c:pt>
              </c:strCache>
            </c:strRef>
          </c:tx>
          <c:spPr>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Sheet1!$B$2:$B$5</c:f>
              <c:numCache>
                <c:formatCode>General</c:formatCode>
                <c:ptCount val="4"/>
                <c:pt idx="0">
                  <c:v>0.25588618899708254</c:v>
                </c:pt>
                <c:pt idx="1">
                  <c:v>0.26095804152844343</c:v>
                </c:pt>
                <c:pt idx="2">
                  <c:v>0.19086786071181486</c:v>
                </c:pt>
                <c:pt idx="3">
                  <c:v>0.23545735562737113</c:v>
                </c:pt>
              </c:numCache>
            </c:numRef>
          </c:val>
        </c:ser>
        <c:ser>
          <c:idx val="1"/>
          <c:order val="1"/>
          <c:tx>
            <c:strRef>
              <c:f>Sheet1!$C$1</c:f>
              <c:strCache>
                <c:ptCount val="1"/>
                <c:pt idx="0">
                  <c:v>Θα παραμείνει Σταθερό</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Sheet1!$C$2:$C$5</c:f>
              <c:numCache>
                <c:formatCode>General</c:formatCode>
                <c:ptCount val="4"/>
                <c:pt idx="0">
                  <c:v>0.48946902515805618</c:v>
                </c:pt>
                <c:pt idx="1">
                  <c:v>0.46316347217102816</c:v>
                </c:pt>
                <c:pt idx="2">
                  <c:v>0.57237297255746022</c:v>
                </c:pt>
                <c:pt idx="3">
                  <c:v>0.53519741464100046</c:v>
                </c:pt>
              </c:numCache>
            </c:numRef>
          </c:val>
        </c:ser>
        <c:ser>
          <c:idx val="2"/>
          <c:order val="2"/>
          <c:tx>
            <c:strRef>
              <c:f>Sheet1!$D$1</c:f>
              <c:strCache>
                <c:ptCount val="1"/>
                <c:pt idx="0">
                  <c:v>Θα αυξηθεί</c:v>
                </c:pt>
              </c:strCache>
            </c:strRef>
          </c:tx>
          <c:spPr>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Sheet1!$D$2:$D$5</c:f>
              <c:numCache>
                <c:formatCode>General</c:formatCode>
                <c:ptCount val="4"/>
                <c:pt idx="0">
                  <c:v>0.20444914699365688</c:v>
                </c:pt>
                <c:pt idx="1">
                  <c:v>0.23164700823196963</c:v>
                </c:pt>
                <c:pt idx="2">
                  <c:v>0.20524252440618032</c:v>
                </c:pt>
                <c:pt idx="3">
                  <c:v>0.12385836728958832</c:v>
                </c:pt>
              </c:numCache>
            </c:numRef>
          </c:val>
        </c:ser>
        <c:ser>
          <c:idx val="3"/>
          <c:order val="3"/>
          <c:tx>
            <c:strRef>
              <c:f>Sheet1!$E$1</c:f>
              <c:strCache>
                <c:ptCount val="1"/>
                <c:pt idx="0">
                  <c:v>Δ/Α</c:v>
                </c:pt>
              </c:strCache>
            </c:strRef>
          </c:tx>
          <c:spPr>
            <a:solidFill>
              <a:schemeClr val="accent6"/>
            </a:solidFill>
            <a:ln w="22225">
              <a:solidFill>
                <a:schemeClr val="bg1"/>
              </a:solidFill>
            </a:ln>
          </c:spPr>
          <c:invertIfNegative val="0"/>
          <c:dLbls>
            <c:numFmt formatCode="0%" sourceLinked="0"/>
            <c:txPr>
              <a:bodyPr/>
              <a:lstStyle/>
              <a:p>
                <a:pPr>
                  <a:defRPr sz="1400" b="1"/>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Sheet1!$E$2:$E$5</c:f>
              <c:numCache>
                <c:formatCode>General</c:formatCode>
                <c:ptCount val="4"/>
                <c:pt idx="0">
                  <c:v>5.0195638851204483E-2</c:v>
                </c:pt>
                <c:pt idx="1">
                  <c:v>4.4231478068558795E-2</c:v>
                </c:pt>
                <c:pt idx="2">
                  <c:v>3.1516642324544542E-2</c:v>
                </c:pt>
                <c:pt idx="3">
                  <c:v>0.1054868624420402</c:v>
                </c:pt>
              </c:numCache>
            </c:numRef>
          </c:val>
        </c:ser>
        <c:dLbls>
          <c:showLegendKey val="0"/>
          <c:showVal val="0"/>
          <c:showCatName val="0"/>
          <c:showSerName val="0"/>
          <c:showPercent val="0"/>
          <c:showBubbleSize val="0"/>
        </c:dLbls>
        <c:gapWidth val="34"/>
        <c:overlap val="100"/>
        <c:axId val="559708672"/>
        <c:axId val="541241856"/>
      </c:barChart>
      <c:catAx>
        <c:axId val="559708672"/>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41241856"/>
        <c:crosses val="autoZero"/>
        <c:auto val="1"/>
        <c:lblAlgn val="ctr"/>
        <c:lblOffset val="100"/>
        <c:noMultiLvlLbl val="0"/>
      </c:catAx>
      <c:valAx>
        <c:axId val="541241856"/>
        <c:scaling>
          <c:orientation val="minMax"/>
        </c:scaling>
        <c:delete val="1"/>
        <c:axPos val="l"/>
        <c:numFmt formatCode="0%" sourceLinked="1"/>
        <c:majorTickMark val="out"/>
        <c:minorTickMark val="none"/>
        <c:tickLblPos val="nextTo"/>
        <c:crossAx val="559708672"/>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7.1428571428571425E-2"/>
          <c:w val="0.72958560923127858"/>
          <c:h val="0.77818053993250846"/>
        </c:manualLayout>
      </c:layout>
      <c:barChart>
        <c:barDir val="col"/>
        <c:grouping val="percentStacked"/>
        <c:varyColors val="0"/>
        <c:ser>
          <c:idx val="0"/>
          <c:order val="0"/>
          <c:tx>
            <c:strRef>
              <c:f>Sheet1!$B$1</c:f>
              <c:strCache>
                <c:ptCount val="1"/>
                <c:pt idx="0">
                  <c:v>Μειώθηκε</c:v>
                </c:pt>
              </c:strCache>
            </c:strRef>
          </c:tx>
          <c:spPr>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Sheet1!$A$2:$A$5</c:f>
              <c:strCache>
                <c:ptCount val="4"/>
                <c:pt idx="0">
                  <c:v>Σύνολο</c:v>
                </c:pt>
                <c:pt idx="1">
                  <c:v>Μικρές</c:v>
                </c:pt>
                <c:pt idx="2">
                  <c:v>Μεσαίες </c:v>
                </c:pt>
                <c:pt idx="3">
                  <c:v>Μεγάλες </c:v>
                </c:pt>
              </c:strCache>
            </c:strRef>
          </c:cat>
          <c:val>
            <c:numRef>
              <c:f>Sheet1!$B$2:$B$5</c:f>
              <c:numCache>
                <c:formatCode>General</c:formatCode>
                <c:ptCount val="4"/>
                <c:pt idx="0">
                  <c:v>0.28224374453285012</c:v>
                </c:pt>
                <c:pt idx="1">
                  <c:v>0.28571428571428581</c:v>
                </c:pt>
                <c:pt idx="2">
                  <c:v>0.25490196078431371</c:v>
                </c:pt>
                <c:pt idx="3">
                  <c:v>0.25806451612903225</c:v>
                </c:pt>
              </c:numCache>
            </c:numRef>
          </c:val>
        </c:ser>
        <c:ser>
          <c:idx val="1"/>
          <c:order val="1"/>
          <c:tx>
            <c:strRef>
              <c:f>Sheet1!$C$1</c:f>
              <c:strCache>
                <c:ptCount val="1"/>
                <c:pt idx="0">
                  <c:v>Παρέμεινε Σταθερό</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 </c:v>
                </c:pt>
                <c:pt idx="3">
                  <c:v>Μεγάλες </c:v>
                </c:pt>
              </c:strCache>
            </c:strRef>
          </c:cat>
          <c:val>
            <c:numRef>
              <c:f>Sheet1!$C$2:$C$5</c:f>
              <c:numCache>
                <c:formatCode>General</c:formatCode>
                <c:ptCount val="4"/>
                <c:pt idx="0">
                  <c:v>0.53400239899849655</c:v>
                </c:pt>
                <c:pt idx="1">
                  <c:v>0.56122448979591821</c:v>
                </c:pt>
                <c:pt idx="2">
                  <c:v>0.45098039215686275</c:v>
                </c:pt>
                <c:pt idx="3">
                  <c:v>0.5161290322580645</c:v>
                </c:pt>
              </c:numCache>
            </c:numRef>
          </c:val>
        </c:ser>
        <c:ser>
          <c:idx val="2"/>
          <c:order val="2"/>
          <c:tx>
            <c:strRef>
              <c:f>Sheet1!$D$1</c:f>
              <c:strCache>
                <c:ptCount val="1"/>
                <c:pt idx="0">
                  <c:v>Αυξήθηκε</c:v>
                </c:pt>
              </c:strCache>
            </c:strRef>
          </c:tx>
          <c:spPr>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 </c:v>
                </c:pt>
                <c:pt idx="3">
                  <c:v>Μεγάλες </c:v>
                </c:pt>
              </c:strCache>
            </c:strRef>
          </c:cat>
          <c:val>
            <c:numRef>
              <c:f>Sheet1!$D$2:$D$5</c:f>
              <c:numCache>
                <c:formatCode>General</c:formatCode>
                <c:ptCount val="4"/>
                <c:pt idx="0">
                  <c:v>0.14604034298345323</c:v>
                </c:pt>
                <c:pt idx="1">
                  <c:v>0.10204081632653063</c:v>
                </c:pt>
                <c:pt idx="2">
                  <c:v>0.29411764705882354</c:v>
                </c:pt>
                <c:pt idx="3">
                  <c:v>0.22580645161290325</c:v>
                </c:pt>
              </c:numCache>
            </c:numRef>
          </c:val>
        </c:ser>
        <c:ser>
          <c:idx val="3"/>
          <c:order val="3"/>
          <c:tx>
            <c:strRef>
              <c:f>Sheet1!$E$1</c:f>
              <c:strCache>
                <c:ptCount val="1"/>
                <c:pt idx="0">
                  <c:v>Δ/Α</c:v>
                </c:pt>
              </c:strCache>
            </c:strRef>
          </c:tx>
          <c:spPr>
            <a:solidFill>
              <a:schemeClr val="accent6"/>
            </a:solidFill>
            <a:ln w="22225">
              <a:solidFill>
                <a:schemeClr val="bg1"/>
              </a:solidFill>
            </a:ln>
          </c:spPr>
          <c:invertIfNegative val="0"/>
          <c:dLbls>
            <c:numFmt formatCode="0%" sourceLinked="0"/>
            <c:txPr>
              <a:bodyPr/>
              <a:lstStyle/>
              <a:p>
                <a:pPr>
                  <a:defRPr sz="1400" b="1"/>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 </c:v>
                </c:pt>
                <c:pt idx="3">
                  <c:v>Μεγάλες </c:v>
                </c:pt>
              </c:strCache>
            </c:strRef>
          </c:cat>
          <c:val>
            <c:numRef>
              <c:f>Sheet1!$E$2:$E$5</c:f>
              <c:numCache>
                <c:formatCode>General</c:formatCode>
                <c:ptCount val="4"/>
                <c:pt idx="0">
                  <c:v>3.7713513485200072E-2</c:v>
                </c:pt>
                <c:pt idx="1">
                  <c:v>5.1020408163265321E-2</c:v>
                </c:pt>
              </c:numCache>
            </c:numRef>
          </c:val>
        </c:ser>
        <c:dLbls>
          <c:showLegendKey val="0"/>
          <c:showVal val="0"/>
          <c:showCatName val="0"/>
          <c:showSerName val="0"/>
          <c:showPercent val="0"/>
          <c:showBubbleSize val="0"/>
        </c:dLbls>
        <c:gapWidth val="34"/>
        <c:overlap val="100"/>
        <c:axId val="598519296"/>
        <c:axId val="598160448"/>
      </c:barChart>
      <c:catAx>
        <c:axId val="598519296"/>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98160448"/>
        <c:crosses val="autoZero"/>
        <c:auto val="1"/>
        <c:lblAlgn val="ctr"/>
        <c:lblOffset val="100"/>
        <c:noMultiLvlLbl val="0"/>
      </c:catAx>
      <c:valAx>
        <c:axId val="598160448"/>
        <c:scaling>
          <c:orientation val="minMax"/>
        </c:scaling>
        <c:delete val="1"/>
        <c:axPos val="l"/>
        <c:numFmt formatCode="0%" sourceLinked="1"/>
        <c:majorTickMark val="out"/>
        <c:minorTickMark val="none"/>
        <c:tickLblPos val="nextTo"/>
        <c:crossAx val="598519296"/>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6.1224489795918366E-2"/>
          <c:w val="0.72104206568773499"/>
          <c:h val="0.77818053993250846"/>
        </c:manualLayout>
      </c:layout>
      <c:barChart>
        <c:barDir val="col"/>
        <c:grouping val="percentStacked"/>
        <c:varyColors val="0"/>
        <c:ser>
          <c:idx val="0"/>
          <c:order val="0"/>
          <c:tx>
            <c:strRef>
              <c:f>Sheet1!$B$1</c:f>
              <c:strCache>
                <c:ptCount val="1"/>
                <c:pt idx="0">
                  <c:v>Θα μειωθεί</c:v>
                </c:pt>
              </c:strCache>
            </c:strRef>
          </c:tx>
          <c:spPr>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Sheet1!$A$2:$A$5</c:f>
              <c:strCache>
                <c:ptCount val="4"/>
                <c:pt idx="0">
                  <c:v>Σύνολο</c:v>
                </c:pt>
                <c:pt idx="1">
                  <c:v>Μικρές </c:v>
                </c:pt>
                <c:pt idx="2">
                  <c:v>Μεσαίες </c:v>
                </c:pt>
                <c:pt idx="3">
                  <c:v>Μεγάλες </c:v>
                </c:pt>
              </c:strCache>
            </c:strRef>
          </c:cat>
          <c:val>
            <c:numRef>
              <c:f>Sheet1!$B$2:$B$5</c:f>
              <c:numCache>
                <c:formatCode>General</c:formatCode>
                <c:ptCount val="4"/>
                <c:pt idx="0">
                  <c:v>0.25588618899708249</c:v>
                </c:pt>
                <c:pt idx="1">
                  <c:v>0.27551020408163279</c:v>
                </c:pt>
                <c:pt idx="2">
                  <c:v>0.19607843137254902</c:v>
                </c:pt>
                <c:pt idx="3">
                  <c:v>0.12903225806451607</c:v>
                </c:pt>
              </c:numCache>
            </c:numRef>
          </c:val>
        </c:ser>
        <c:ser>
          <c:idx val="1"/>
          <c:order val="1"/>
          <c:tx>
            <c:strRef>
              <c:f>Sheet1!$C$1</c:f>
              <c:strCache>
                <c:ptCount val="1"/>
                <c:pt idx="0">
                  <c:v>Θα παραμείνει Σταθερό</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 </c:v>
                </c:pt>
                <c:pt idx="2">
                  <c:v>Μεσαίες </c:v>
                </c:pt>
                <c:pt idx="3">
                  <c:v>Μεγάλες </c:v>
                </c:pt>
              </c:strCache>
            </c:strRef>
          </c:cat>
          <c:val>
            <c:numRef>
              <c:f>Sheet1!$C$2:$C$5</c:f>
              <c:numCache>
                <c:formatCode>General</c:formatCode>
                <c:ptCount val="4"/>
                <c:pt idx="0">
                  <c:v>0.48946902515805618</c:v>
                </c:pt>
                <c:pt idx="1">
                  <c:v>0.4795918367346938</c:v>
                </c:pt>
                <c:pt idx="2">
                  <c:v>0.49019607843137253</c:v>
                </c:pt>
                <c:pt idx="3">
                  <c:v>0.70967741935483875</c:v>
                </c:pt>
              </c:numCache>
            </c:numRef>
          </c:val>
        </c:ser>
        <c:ser>
          <c:idx val="2"/>
          <c:order val="2"/>
          <c:tx>
            <c:strRef>
              <c:f>Sheet1!$D$1</c:f>
              <c:strCache>
                <c:ptCount val="1"/>
                <c:pt idx="0">
                  <c:v>Θα αυξηθεί</c:v>
                </c:pt>
              </c:strCache>
            </c:strRef>
          </c:tx>
          <c:spPr>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 </c:v>
                </c:pt>
                <c:pt idx="2">
                  <c:v>Μεσαίες </c:v>
                </c:pt>
                <c:pt idx="3">
                  <c:v>Μεγάλες </c:v>
                </c:pt>
              </c:strCache>
            </c:strRef>
          </c:cat>
          <c:val>
            <c:numRef>
              <c:f>Sheet1!$D$2:$D$5</c:f>
              <c:numCache>
                <c:formatCode>General</c:formatCode>
                <c:ptCount val="4"/>
                <c:pt idx="0">
                  <c:v>0.20444914699365682</c:v>
                </c:pt>
                <c:pt idx="1">
                  <c:v>0.18367346938775519</c:v>
                </c:pt>
                <c:pt idx="2">
                  <c:v>0.29411764705882354</c:v>
                </c:pt>
                <c:pt idx="3">
                  <c:v>0.12903225806451607</c:v>
                </c:pt>
              </c:numCache>
            </c:numRef>
          </c:val>
        </c:ser>
        <c:ser>
          <c:idx val="3"/>
          <c:order val="3"/>
          <c:tx>
            <c:strRef>
              <c:f>Sheet1!$E$1</c:f>
              <c:strCache>
                <c:ptCount val="1"/>
                <c:pt idx="0">
                  <c:v>Δ/Α</c:v>
                </c:pt>
              </c:strCache>
            </c:strRef>
          </c:tx>
          <c:spPr>
            <a:solidFill>
              <a:schemeClr val="accent6"/>
            </a:solidFill>
            <a:ln w="22225">
              <a:solidFill>
                <a:schemeClr val="bg1"/>
              </a:solidFill>
            </a:ln>
          </c:spPr>
          <c:invertIfNegative val="0"/>
          <c:dLbls>
            <c:numFmt formatCode="0%" sourceLinked="0"/>
            <c:txPr>
              <a:bodyPr/>
              <a:lstStyle/>
              <a:p>
                <a:pPr>
                  <a:defRPr sz="1400" b="1"/>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 </c:v>
                </c:pt>
                <c:pt idx="2">
                  <c:v>Μεσαίες </c:v>
                </c:pt>
                <c:pt idx="3">
                  <c:v>Μεγάλες </c:v>
                </c:pt>
              </c:strCache>
            </c:strRef>
          </c:cat>
          <c:val>
            <c:numRef>
              <c:f>Sheet1!$E$2:$E$5</c:f>
              <c:numCache>
                <c:formatCode>General</c:formatCode>
                <c:ptCount val="4"/>
                <c:pt idx="0">
                  <c:v>5.0195638851204469E-2</c:v>
                </c:pt>
                <c:pt idx="1">
                  <c:v>6.122448979591838E-2</c:v>
                </c:pt>
                <c:pt idx="2">
                  <c:v>1.9607843137254898E-2</c:v>
                </c:pt>
                <c:pt idx="3">
                  <c:v>3.2258064516129017E-2</c:v>
                </c:pt>
              </c:numCache>
            </c:numRef>
          </c:val>
        </c:ser>
        <c:dLbls>
          <c:showLegendKey val="0"/>
          <c:showVal val="0"/>
          <c:showCatName val="0"/>
          <c:showSerName val="0"/>
          <c:showPercent val="0"/>
          <c:showBubbleSize val="0"/>
        </c:dLbls>
        <c:gapWidth val="34"/>
        <c:overlap val="100"/>
        <c:axId val="600068096"/>
        <c:axId val="598159872"/>
      </c:barChart>
      <c:catAx>
        <c:axId val="600068096"/>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98159872"/>
        <c:crosses val="autoZero"/>
        <c:auto val="1"/>
        <c:lblAlgn val="ctr"/>
        <c:lblOffset val="100"/>
        <c:noMultiLvlLbl val="0"/>
      </c:catAx>
      <c:valAx>
        <c:axId val="598159872"/>
        <c:scaling>
          <c:orientation val="minMax"/>
        </c:scaling>
        <c:delete val="1"/>
        <c:axPos val="l"/>
        <c:numFmt formatCode="0%" sourceLinked="1"/>
        <c:majorTickMark val="out"/>
        <c:minorTickMark val="none"/>
        <c:tickLblPos val="nextTo"/>
        <c:crossAx val="600068096"/>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223982110381175E-2"/>
          <c:y val="5.0037632274465331E-2"/>
          <c:w val="0.44342060089819246"/>
          <c:h val="0.87619165049380332"/>
        </c:manualLayout>
      </c:layout>
      <c:pieChart>
        <c:varyColors val="1"/>
        <c:ser>
          <c:idx val="0"/>
          <c:order val="0"/>
          <c:tx>
            <c:strRef>
              <c:f>Tabelle1!$B$1</c:f>
              <c:strCache>
                <c:ptCount val="1"/>
                <c:pt idx="0">
                  <c:v>Κλάδος</c:v>
                </c:pt>
              </c:strCache>
            </c:strRef>
          </c:tx>
          <c:spPr>
            <a:gradFill flip="none" rotWithShape="1">
              <a:gsLst>
                <a:gs pos="0">
                  <a:schemeClr val="accent1">
                    <a:lumMod val="75000"/>
                  </a:schemeClr>
                </a:gs>
                <a:gs pos="100000">
                  <a:schemeClr val="accent1"/>
                </a:gs>
              </a:gsLst>
              <a:lin ang="16200000" scaled="1"/>
              <a:tileRect/>
            </a:gradFill>
            <a:ln>
              <a:solidFill>
                <a:schemeClr val="bg1">
                  <a:lumMod val="95000"/>
                </a:schemeClr>
              </a:solidFill>
            </a:ln>
            <a:effectLst>
              <a:outerShdw blurRad="50800" dist="38100" dir="2700000" algn="tl" rotWithShape="0">
                <a:prstClr val="black">
                  <a:alpha val="40000"/>
                </a:prstClr>
              </a:outerShdw>
            </a:effectLst>
          </c:spPr>
          <c:dPt>
            <c:idx val="0"/>
            <c:bubble3D val="0"/>
            <c:spPr>
              <a:solidFill>
                <a:srgbClr val="FFC000"/>
              </a:solidFill>
              <a:ln>
                <a:solidFill>
                  <a:schemeClr val="bg1">
                    <a:lumMod val="95000"/>
                  </a:schemeClr>
                </a:solidFill>
              </a:ln>
              <a:effectLst>
                <a:outerShdw blurRad="50800" dist="38100" dir="2700000" algn="tl" rotWithShape="0">
                  <a:prstClr val="black">
                    <a:alpha val="40000"/>
                  </a:prstClr>
                </a:outerShdw>
              </a:effectLst>
            </c:spPr>
          </c:dPt>
          <c:dPt>
            <c:idx val="1"/>
            <c:bubble3D val="0"/>
            <c:spPr>
              <a:solidFill>
                <a:srgbClr val="9BBB59"/>
              </a:solidFill>
              <a:ln>
                <a:solidFill>
                  <a:schemeClr val="bg1">
                    <a:lumMod val="95000"/>
                  </a:schemeClr>
                </a:solidFill>
              </a:ln>
              <a:effectLst>
                <a:outerShdw blurRad="50800" dist="38100" dir="2700000" algn="tl" rotWithShape="0">
                  <a:prstClr val="black">
                    <a:alpha val="40000"/>
                  </a:prstClr>
                </a:outerShdw>
              </a:effectLst>
            </c:spPr>
          </c:dPt>
          <c:dPt>
            <c:idx val="2"/>
            <c:bubble3D val="0"/>
            <c:spPr>
              <a:solidFill>
                <a:schemeClr val="tx2">
                  <a:lumMod val="60000"/>
                  <a:lumOff val="40000"/>
                </a:schemeClr>
              </a:solidFill>
              <a:ln>
                <a:solidFill>
                  <a:schemeClr val="bg1">
                    <a:lumMod val="95000"/>
                  </a:schemeClr>
                </a:solidFill>
              </a:ln>
              <a:effectLst>
                <a:outerShdw blurRad="50800" dist="38100" dir="2700000" algn="tl" rotWithShape="0">
                  <a:prstClr val="black">
                    <a:alpha val="40000"/>
                  </a:prstClr>
                </a:outerShdw>
              </a:effectLst>
            </c:spPr>
          </c:dPt>
          <c:dPt>
            <c:idx val="3"/>
            <c:bubble3D val="0"/>
            <c:spPr>
              <a:solidFill>
                <a:schemeClr val="bg1">
                  <a:lumMod val="75000"/>
                </a:schemeClr>
              </a:solidFill>
              <a:ln>
                <a:solidFill>
                  <a:schemeClr val="bg1">
                    <a:lumMod val="95000"/>
                  </a:schemeClr>
                </a:solidFill>
              </a:ln>
              <a:effectLst>
                <a:outerShdw blurRad="50800" dist="38100" dir="2700000" algn="tl" rotWithShape="0">
                  <a:prstClr val="black">
                    <a:alpha val="40000"/>
                  </a:prstClr>
                </a:outerShdw>
              </a:effectLst>
            </c:spPr>
          </c:dPt>
          <c:dLbls>
            <c:dLbl>
              <c:idx val="0"/>
              <c:layout>
                <c:manualLayout>
                  <c:x val="-0.12601835356122185"/>
                  <c:y val="-0.23940589593690612"/>
                </c:manualLayout>
              </c:layout>
              <c:dLblPos val="bestFit"/>
              <c:showLegendKey val="0"/>
              <c:showVal val="0"/>
              <c:showCatName val="0"/>
              <c:showSerName val="0"/>
              <c:showPercent val="1"/>
              <c:showBubbleSize val="0"/>
            </c:dLbl>
            <c:dLbl>
              <c:idx val="3"/>
              <c:layout>
                <c:manualLayout>
                  <c:x val="2.3112218386965103E-2"/>
                  <c:y val="0.14118657632476148"/>
                </c:manualLayout>
              </c:layout>
              <c:dLblPos val="bestFit"/>
              <c:showLegendKey val="0"/>
              <c:showVal val="0"/>
              <c:showCatName val="0"/>
              <c:showSerName val="0"/>
              <c:showPercent val="1"/>
              <c:showBubbleSize val="0"/>
            </c:dLbl>
            <c:dLbl>
              <c:idx val="4"/>
              <c:delete val="1"/>
            </c:dLbl>
            <c:txPr>
              <a:bodyPr anchor="t" anchorCtr="1"/>
              <a:lstStyle/>
              <a:p>
                <a:pPr>
                  <a:defRPr sz="1400" b="1">
                    <a:solidFill>
                      <a:schemeClr val="bg1"/>
                    </a:solidFill>
                  </a:defRPr>
                </a:pPr>
                <a:endParaRPr lang="el-GR"/>
              </a:p>
            </c:txPr>
            <c:dLblPos val="ctr"/>
            <c:showLegendKey val="0"/>
            <c:showVal val="0"/>
            <c:showCatName val="0"/>
            <c:showSerName val="0"/>
            <c:showPercent val="1"/>
            <c:showBubbleSize val="0"/>
            <c:showLeaderLines val="1"/>
          </c:dLbls>
          <c:cat>
            <c:strRef>
              <c:f>Tabelle1!$A$2:$A$5</c:f>
              <c:strCache>
                <c:ptCount val="4"/>
                <c:pt idx="0">
                  <c:v>Έως 2,5 εκατ. ευρώ</c:v>
                </c:pt>
                <c:pt idx="1">
                  <c:v>Από 2,5 έως 50 εκατ. ευρώ</c:v>
                </c:pt>
                <c:pt idx="2">
                  <c:v>Πάνω από 50 εκατ. ευρώ</c:v>
                </c:pt>
                <c:pt idx="3">
                  <c:v>ΔΞ/ΔΑ</c:v>
                </c:pt>
              </c:strCache>
            </c:strRef>
          </c:cat>
          <c:val>
            <c:numRef>
              <c:f>Tabelle1!$B$2:$B$5</c:f>
              <c:numCache>
                <c:formatCode>General</c:formatCode>
                <c:ptCount val="4"/>
                <c:pt idx="0">
                  <c:v>0.74</c:v>
                </c:pt>
                <c:pt idx="1">
                  <c:v>0.22</c:v>
                </c:pt>
                <c:pt idx="2">
                  <c:v>0.02</c:v>
                </c:pt>
                <c:pt idx="3">
                  <c:v>0.02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48617034109045021"/>
          <c:y val="0.13753244122077082"/>
          <c:w val="0.51382965890954979"/>
          <c:h val="0.67836460494362494"/>
        </c:manualLayout>
      </c:layout>
      <c:overlay val="0"/>
      <c:txPr>
        <a:bodyPr/>
        <a:lstStyle/>
        <a:p>
          <a:pPr>
            <a:defRPr sz="1400"/>
          </a:pPr>
          <a:endParaRPr lang="el-GR"/>
        </a:p>
      </c:txPr>
    </c:legend>
    <c:plotVisOnly val="1"/>
    <c:dispBlanksAs val="zero"/>
    <c:showDLblsOverMax val="0"/>
  </c:chart>
  <c:txPr>
    <a:bodyPr/>
    <a:lstStyle/>
    <a:p>
      <a:pPr>
        <a:defRPr sz="1800"/>
      </a:pPr>
      <a:endParaRPr lang="el-G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7.1428571428571425E-2"/>
          <c:w val="0.72958560923127858"/>
          <c:h val="0.77818053993250846"/>
        </c:manualLayout>
      </c:layout>
      <c:barChart>
        <c:barDir val="col"/>
        <c:grouping val="percentStacked"/>
        <c:varyColors val="0"/>
        <c:ser>
          <c:idx val="0"/>
          <c:order val="0"/>
          <c:tx>
            <c:strRef>
              <c:f>Sheet1!$B$1</c:f>
              <c:strCache>
                <c:ptCount val="1"/>
                <c:pt idx="0">
                  <c:v>Μειώθηκε</c:v>
                </c:pt>
              </c:strCache>
            </c:strRef>
          </c:tx>
          <c:spPr>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Sheet1!$B$2:$B$6</c:f>
              <c:numCache>
                <c:formatCode>General</c:formatCode>
                <c:ptCount val="5"/>
                <c:pt idx="0" formatCode="0.00">
                  <c:v>0.28224374453285012</c:v>
                </c:pt>
                <c:pt idx="1">
                  <c:v>0.29215456674473084</c:v>
                </c:pt>
                <c:pt idx="2">
                  <c:v>0.26564392410173593</c:v>
                </c:pt>
                <c:pt idx="3" formatCode="0.00">
                  <c:v>0.31617197062423502</c:v>
                </c:pt>
                <c:pt idx="4" formatCode="0.00">
                  <c:v>0.16593886462882099</c:v>
                </c:pt>
              </c:numCache>
            </c:numRef>
          </c:val>
        </c:ser>
        <c:ser>
          <c:idx val="1"/>
          <c:order val="1"/>
          <c:tx>
            <c:strRef>
              <c:f>Sheet1!$C$1</c:f>
              <c:strCache>
                <c:ptCount val="1"/>
                <c:pt idx="0">
                  <c:v>Παρέμεινε Σταθερό</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Sheet1!$C$2:$C$6</c:f>
              <c:numCache>
                <c:formatCode>0.00</c:formatCode>
                <c:ptCount val="5"/>
                <c:pt idx="0">
                  <c:v>0.53400239899849666</c:v>
                </c:pt>
                <c:pt idx="1">
                  <c:v>0.57338017174082734</c:v>
                </c:pt>
                <c:pt idx="2">
                  <c:v>0.57246669358094471</c:v>
                </c:pt>
                <c:pt idx="3">
                  <c:v>0.38460067319461444</c:v>
                </c:pt>
                <c:pt idx="4">
                  <c:v>0.40611353711790393</c:v>
                </c:pt>
              </c:numCache>
            </c:numRef>
          </c:val>
        </c:ser>
        <c:ser>
          <c:idx val="2"/>
          <c:order val="2"/>
          <c:tx>
            <c:strRef>
              <c:f>Sheet1!$D$1</c:f>
              <c:strCache>
                <c:ptCount val="1"/>
                <c:pt idx="0">
                  <c:v>Αυξήθηκε</c:v>
                </c:pt>
              </c:strCache>
            </c:strRef>
          </c:tx>
          <c:spPr>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Sheet1!$D$2:$D$6</c:f>
              <c:numCache>
                <c:formatCode>General</c:formatCode>
                <c:ptCount val="5"/>
                <c:pt idx="0" formatCode="0.00">
                  <c:v>0.1460403429834532</c:v>
                </c:pt>
                <c:pt idx="1">
                  <c:v>7.8259172521467621E-2</c:v>
                </c:pt>
                <c:pt idx="2">
                  <c:v>0.16188938231731931</c:v>
                </c:pt>
                <c:pt idx="3" formatCode="0.00">
                  <c:v>0.29922735618115059</c:v>
                </c:pt>
                <c:pt idx="4" formatCode="0.00">
                  <c:v>0.42794759825327511</c:v>
                </c:pt>
              </c:numCache>
            </c:numRef>
          </c:val>
        </c:ser>
        <c:ser>
          <c:idx val="3"/>
          <c:order val="3"/>
          <c:tx>
            <c:strRef>
              <c:f>Sheet1!$E$1</c:f>
              <c:strCache>
                <c:ptCount val="1"/>
                <c:pt idx="0">
                  <c:v>Δ/Α</c:v>
                </c:pt>
              </c:strCache>
            </c:strRef>
          </c:tx>
          <c:spPr>
            <a:solidFill>
              <a:schemeClr val="accent6"/>
            </a:solidFill>
          </c:spPr>
          <c:invertIfNegative val="0"/>
          <c:dLbls>
            <c:dLbl>
              <c:idx val="2"/>
              <c:delete val="1"/>
            </c:dLbl>
            <c:dLbl>
              <c:idx val="3"/>
              <c:delete val="1"/>
            </c:dLbl>
            <c:numFmt formatCode="0%" sourceLinked="0"/>
            <c:txPr>
              <a:bodyPr/>
              <a:lstStyle/>
              <a:p>
                <a:pPr>
                  <a:defRPr sz="1400"/>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Sheet1!$E$2:$E$6</c:f>
              <c:numCache>
                <c:formatCode>0.00</c:formatCode>
                <c:ptCount val="5"/>
                <c:pt idx="0">
                  <c:v>3.7713513485200065E-2</c:v>
                </c:pt>
                <c:pt idx="1">
                  <c:v>5.6206088992974253E-2</c:v>
                </c:pt>
                <c:pt idx="2">
                  <c:v>0</c:v>
                </c:pt>
              </c:numCache>
            </c:numRef>
          </c:val>
        </c:ser>
        <c:dLbls>
          <c:showLegendKey val="0"/>
          <c:showVal val="0"/>
          <c:showCatName val="0"/>
          <c:showSerName val="0"/>
          <c:showPercent val="0"/>
          <c:showBubbleSize val="0"/>
        </c:dLbls>
        <c:gapWidth val="34"/>
        <c:overlap val="100"/>
        <c:axId val="625780224"/>
        <c:axId val="598161024"/>
      </c:barChart>
      <c:catAx>
        <c:axId val="625780224"/>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98161024"/>
        <c:crosses val="autoZero"/>
        <c:auto val="1"/>
        <c:lblAlgn val="ctr"/>
        <c:lblOffset val="100"/>
        <c:noMultiLvlLbl val="0"/>
      </c:catAx>
      <c:valAx>
        <c:axId val="598161024"/>
        <c:scaling>
          <c:orientation val="minMax"/>
        </c:scaling>
        <c:delete val="1"/>
        <c:axPos val="l"/>
        <c:numFmt formatCode="0%" sourceLinked="1"/>
        <c:majorTickMark val="out"/>
        <c:minorTickMark val="none"/>
        <c:tickLblPos val="nextTo"/>
        <c:crossAx val="625780224"/>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6.1224489795918366E-2"/>
          <c:w val="0.72104206568773499"/>
          <c:h val="0.77818053993250846"/>
        </c:manualLayout>
      </c:layout>
      <c:barChart>
        <c:barDir val="col"/>
        <c:grouping val="percentStacked"/>
        <c:varyColors val="0"/>
        <c:ser>
          <c:idx val="0"/>
          <c:order val="0"/>
          <c:tx>
            <c:strRef>
              <c:f>Sheet1!$B$1</c:f>
              <c:strCache>
                <c:ptCount val="1"/>
                <c:pt idx="0">
                  <c:v>Θα μειωθεί</c:v>
                </c:pt>
              </c:strCache>
            </c:strRef>
          </c:tx>
          <c:spPr>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 *</c:v>
                </c:pt>
              </c:strCache>
            </c:strRef>
          </c:cat>
          <c:val>
            <c:numRef>
              <c:f>Sheet1!$B$2:$B$6</c:f>
              <c:numCache>
                <c:formatCode>General</c:formatCode>
                <c:ptCount val="5"/>
                <c:pt idx="0">
                  <c:v>0.25588618899708243</c:v>
                </c:pt>
                <c:pt idx="1">
                  <c:v>0.24512099921935995</c:v>
                </c:pt>
                <c:pt idx="2">
                  <c:v>0.31530076705692367</c:v>
                </c:pt>
                <c:pt idx="3">
                  <c:v>0.24032282741738065</c:v>
                </c:pt>
                <c:pt idx="4">
                  <c:v>0.12663755458515283</c:v>
                </c:pt>
              </c:numCache>
            </c:numRef>
          </c:val>
        </c:ser>
        <c:ser>
          <c:idx val="1"/>
          <c:order val="1"/>
          <c:tx>
            <c:strRef>
              <c:f>Sheet1!$C$1</c:f>
              <c:strCache>
                <c:ptCount val="1"/>
                <c:pt idx="0">
                  <c:v>Θα παραμείνει Σταθερό</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 *</c:v>
                </c:pt>
              </c:strCache>
            </c:strRef>
          </c:cat>
          <c:val>
            <c:numRef>
              <c:f>Sheet1!$C$2:$C$6</c:f>
              <c:numCache>
                <c:formatCode>General</c:formatCode>
                <c:ptCount val="5"/>
                <c:pt idx="0">
                  <c:v>0.48946902515805613</c:v>
                </c:pt>
                <c:pt idx="1">
                  <c:v>0.53005464480874298</c:v>
                </c:pt>
                <c:pt idx="2">
                  <c:v>0.46467501009285433</c:v>
                </c:pt>
                <c:pt idx="3">
                  <c:v>0.42908506731946139</c:v>
                </c:pt>
                <c:pt idx="4">
                  <c:v>0.38427947598253281</c:v>
                </c:pt>
              </c:numCache>
            </c:numRef>
          </c:val>
        </c:ser>
        <c:ser>
          <c:idx val="2"/>
          <c:order val="2"/>
          <c:tx>
            <c:strRef>
              <c:f>Sheet1!$D$1</c:f>
              <c:strCache>
                <c:ptCount val="1"/>
                <c:pt idx="0">
                  <c:v>Θα αυξηθεί</c:v>
                </c:pt>
              </c:strCache>
            </c:strRef>
          </c:tx>
          <c:spPr>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 *</c:v>
                </c:pt>
              </c:strCache>
            </c:strRef>
          </c:cat>
          <c:val>
            <c:numRef>
              <c:f>Sheet1!$D$2:$D$6</c:f>
              <c:numCache>
                <c:formatCode>General</c:formatCode>
                <c:ptCount val="5"/>
                <c:pt idx="0">
                  <c:v>0.20444914699365677</c:v>
                </c:pt>
                <c:pt idx="1">
                  <c:v>0.16861826697892271</c:v>
                </c:pt>
                <c:pt idx="2">
                  <c:v>0.19095680258377068</c:v>
                </c:pt>
                <c:pt idx="3">
                  <c:v>0.32588739290085683</c:v>
                </c:pt>
                <c:pt idx="4">
                  <c:v>0.40174672489082963</c:v>
                </c:pt>
              </c:numCache>
            </c:numRef>
          </c:val>
        </c:ser>
        <c:ser>
          <c:idx val="3"/>
          <c:order val="3"/>
          <c:tx>
            <c:strRef>
              <c:f>Sheet1!$E$1</c:f>
              <c:strCache>
                <c:ptCount val="1"/>
                <c:pt idx="0">
                  <c:v>Δ/Α</c:v>
                </c:pt>
              </c:strCache>
            </c:strRef>
          </c:tx>
          <c:spPr>
            <a:solidFill>
              <a:schemeClr val="accent6"/>
            </a:solidFill>
            <a:ln w="22225">
              <a:solidFill>
                <a:schemeClr val="bg1"/>
              </a:solidFill>
            </a:ln>
          </c:spPr>
          <c:invertIfNegative val="0"/>
          <c:dLbls>
            <c:numFmt formatCode="0%" sourceLinked="0"/>
            <c:txPr>
              <a:bodyPr/>
              <a:lstStyle/>
              <a:p>
                <a:pPr>
                  <a:defRPr sz="1400" b="1"/>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 *</c:v>
                </c:pt>
              </c:strCache>
            </c:strRef>
          </c:cat>
          <c:val>
            <c:numRef>
              <c:f>Sheet1!$E$2:$E$6</c:f>
              <c:numCache>
                <c:formatCode>General</c:formatCode>
                <c:ptCount val="5"/>
                <c:pt idx="0">
                  <c:v>5.0195638851204476E-2</c:v>
                </c:pt>
                <c:pt idx="1">
                  <c:v>5.6206088992974246E-2</c:v>
                </c:pt>
                <c:pt idx="2">
                  <c:v>2.9067420266451351E-2</c:v>
                </c:pt>
                <c:pt idx="4">
                  <c:v>8.7336244541484712E-2</c:v>
                </c:pt>
              </c:numCache>
            </c:numRef>
          </c:val>
        </c:ser>
        <c:dLbls>
          <c:showLegendKey val="0"/>
          <c:showVal val="0"/>
          <c:showCatName val="0"/>
          <c:showSerName val="0"/>
          <c:showPercent val="0"/>
          <c:showBubbleSize val="0"/>
        </c:dLbls>
        <c:gapWidth val="34"/>
        <c:overlap val="100"/>
        <c:axId val="625576448"/>
        <c:axId val="598321984"/>
      </c:barChart>
      <c:catAx>
        <c:axId val="625576448"/>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98321984"/>
        <c:crosses val="autoZero"/>
        <c:auto val="1"/>
        <c:lblAlgn val="ctr"/>
        <c:lblOffset val="100"/>
        <c:noMultiLvlLbl val="0"/>
      </c:catAx>
      <c:valAx>
        <c:axId val="598321984"/>
        <c:scaling>
          <c:orientation val="minMax"/>
        </c:scaling>
        <c:delete val="1"/>
        <c:axPos val="l"/>
        <c:numFmt formatCode="0%" sourceLinked="1"/>
        <c:majorTickMark val="out"/>
        <c:minorTickMark val="none"/>
        <c:tickLblPos val="nextTo"/>
        <c:crossAx val="625576448"/>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8059869962869E-4"/>
          <c:y val="6.7501574505027875E-2"/>
          <c:w val="0.47240615927757662"/>
          <c:h val="0.86454890349589331"/>
        </c:manualLayout>
      </c:layout>
      <c:doughnutChart>
        <c:varyColors val="1"/>
        <c:ser>
          <c:idx val="0"/>
          <c:order val="0"/>
          <c:tx>
            <c:strRef>
              <c:f>Tabelle1!$B$1</c:f>
              <c:strCache>
                <c:ptCount val="1"/>
                <c:pt idx="0">
                  <c:v>Σύνολο</c:v>
                </c:pt>
              </c:strCache>
            </c:strRef>
          </c:tx>
          <c:spPr>
            <a:gradFill flip="none" rotWithShape="1">
              <a:gsLst>
                <a:gs pos="0">
                  <a:schemeClr val="accent1">
                    <a:lumMod val="75000"/>
                  </a:schemeClr>
                </a:gs>
                <a:gs pos="100000">
                  <a:schemeClr val="accent1"/>
                </a:gs>
              </a:gsLst>
              <a:lin ang="16200000" scaled="1"/>
              <a:tileRect/>
            </a:gradFill>
            <a:ln>
              <a:solidFill>
                <a:schemeClr val="bg1">
                  <a:lumMod val="95000"/>
                </a:schemeClr>
              </a:solidFill>
            </a:ln>
            <a:effectLst>
              <a:outerShdw blurRad="50800" dist="38100" dir="2700000" algn="tl" rotWithShape="0">
                <a:prstClr val="black">
                  <a:alpha val="40000"/>
                </a:prstClr>
              </a:outerShdw>
            </a:effectLst>
          </c:spPr>
          <c:dPt>
            <c:idx val="0"/>
            <c:bubble3D val="0"/>
            <c:explosion val="14"/>
            <c:spPr>
              <a:solidFill>
                <a:schemeClr val="accent3">
                  <a:lumMod val="75000"/>
                </a:schemeClr>
              </a:solidFill>
              <a:ln>
                <a:solidFill>
                  <a:schemeClr val="bg1">
                    <a:lumMod val="95000"/>
                  </a:schemeClr>
                </a:solidFill>
              </a:ln>
              <a:effectLst>
                <a:outerShdw blurRad="50800" dist="38100" dir="2700000" algn="tl" rotWithShape="0">
                  <a:prstClr val="black">
                    <a:alpha val="40000"/>
                  </a:prstClr>
                </a:outerShdw>
              </a:effectLst>
            </c:spPr>
          </c:dPt>
          <c:dPt>
            <c:idx val="1"/>
            <c:bubble3D val="0"/>
            <c:spPr>
              <a:solidFill>
                <a:srgbClr val="9BBB59"/>
              </a:solidFill>
              <a:ln>
                <a:solidFill>
                  <a:schemeClr val="bg1">
                    <a:lumMod val="95000"/>
                  </a:schemeClr>
                </a:solidFill>
              </a:ln>
              <a:effectLst>
                <a:outerShdw blurRad="50800" dist="38100" dir="2700000" algn="tl" rotWithShape="0">
                  <a:prstClr val="black">
                    <a:alpha val="40000"/>
                  </a:prstClr>
                </a:outerShdw>
              </a:effectLst>
            </c:spPr>
          </c:dPt>
          <c:dPt>
            <c:idx val="2"/>
            <c:bubble3D val="0"/>
            <c:spPr>
              <a:solidFill>
                <a:schemeClr val="bg1">
                  <a:lumMod val="65000"/>
                </a:schemeClr>
              </a:solidFill>
              <a:ln>
                <a:solidFill>
                  <a:schemeClr val="bg1">
                    <a:lumMod val="95000"/>
                  </a:schemeClr>
                </a:solidFill>
              </a:ln>
              <a:effectLst>
                <a:outerShdw blurRad="50800" dist="38100" dir="2700000" algn="tl" rotWithShape="0">
                  <a:prstClr val="black">
                    <a:alpha val="40000"/>
                  </a:prstClr>
                </a:outerShdw>
              </a:effectLst>
            </c:spPr>
          </c:dPt>
          <c:dPt>
            <c:idx val="3"/>
            <c:bubble3D val="0"/>
            <c:spPr>
              <a:solidFill>
                <a:srgbClr val="FFC000">
                  <a:alpha val="66000"/>
                </a:srgbClr>
              </a:solidFill>
              <a:ln>
                <a:solidFill>
                  <a:schemeClr val="bg1">
                    <a:lumMod val="95000"/>
                  </a:schemeClr>
                </a:solidFill>
              </a:ln>
              <a:effectLst>
                <a:outerShdw blurRad="50800" dist="38100" dir="2700000" algn="tl" rotWithShape="0">
                  <a:prstClr val="black">
                    <a:alpha val="40000"/>
                  </a:prstClr>
                </a:outerShdw>
              </a:effectLst>
            </c:spPr>
          </c:dPt>
          <c:dPt>
            <c:idx val="4"/>
            <c:bubble3D val="0"/>
            <c:spPr>
              <a:solidFill>
                <a:srgbClr val="FFC000"/>
              </a:solidFill>
              <a:ln>
                <a:solidFill>
                  <a:schemeClr val="bg1">
                    <a:lumMod val="95000"/>
                  </a:schemeClr>
                </a:solidFill>
              </a:ln>
              <a:effectLst>
                <a:outerShdw blurRad="50800" dist="38100" dir="2700000" algn="tl" rotWithShape="0">
                  <a:prstClr val="black">
                    <a:alpha val="40000"/>
                  </a:prstClr>
                </a:outerShdw>
              </a:effectLst>
            </c:spPr>
          </c:dPt>
          <c:dLbls>
            <c:dLbl>
              <c:idx val="0"/>
              <c:layout>
                <c:manualLayout>
                  <c:x val="-7.9478994967685111E-4"/>
                  <c:y val="8.8365656424305977E-3"/>
                </c:manualLayout>
              </c:layout>
              <c:showLegendKey val="0"/>
              <c:showVal val="1"/>
              <c:showCatName val="0"/>
              <c:showSerName val="0"/>
              <c:showPercent val="0"/>
              <c:showBubbleSize val="0"/>
            </c:dLbl>
            <c:dLbl>
              <c:idx val="1"/>
              <c:layout>
                <c:manualLayout>
                  <c:x val="1.848481048903257E-3"/>
                  <c:y val="3.4630656191775806E-2"/>
                </c:manualLayout>
              </c:layout>
              <c:showLegendKey val="0"/>
              <c:showVal val="1"/>
              <c:showCatName val="0"/>
              <c:showSerName val="0"/>
              <c:showPercent val="0"/>
              <c:showBubbleSize val="0"/>
            </c:dLbl>
            <c:dLbl>
              <c:idx val="3"/>
              <c:numFmt formatCode="0%" sourceLinked="0"/>
              <c:spPr/>
              <c:txPr>
                <a:bodyPr/>
                <a:lstStyle/>
                <a:p>
                  <a:pPr>
                    <a:defRPr sz="1400" b="1">
                      <a:solidFill>
                        <a:schemeClr val="tx1"/>
                      </a:solidFill>
                    </a:defRPr>
                  </a:pPr>
                  <a:endParaRPr lang="el-GR"/>
                </a:p>
              </c:txPr>
              <c:showLegendKey val="0"/>
              <c:showVal val="1"/>
              <c:showCatName val="0"/>
              <c:showSerName val="0"/>
              <c:showPercent val="0"/>
              <c:showBubbleSize val="0"/>
            </c:dLbl>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1"/>
          </c:dLbls>
          <c:cat>
            <c:strRef>
              <c:f>Tabelle1!$A$2:$A$6</c:f>
              <c:strCache>
                <c:ptCount val="5"/>
                <c:pt idx="0">
                  <c:v>Πολύ Εύκολα</c:v>
                </c:pt>
                <c:pt idx="1">
                  <c:v>Εύκολα</c:v>
                </c:pt>
                <c:pt idx="2">
                  <c:v>Ούτε Εύκολα ούτε δύσκολα</c:v>
                </c:pt>
                <c:pt idx="3">
                  <c:v>Δύσκολα</c:v>
                </c:pt>
                <c:pt idx="4">
                  <c:v>Πολύ Δύσκολα</c:v>
                </c:pt>
              </c:strCache>
            </c:strRef>
          </c:cat>
          <c:val>
            <c:numRef>
              <c:f>Tabelle1!$B$2:$B$6</c:f>
              <c:numCache>
                <c:formatCode>General</c:formatCode>
                <c:ptCount val="5"/>
                <c:pt idx="0">
                  <c:v>0.03</c:v>
                </c:pt>
                <c:pt idx="1">
                  <c:v>7.0000000000000007E-2</c:v>
                </c:pt>
                <c:pt idx="2">
                  <c:v>0.33</c:v>
                </c:pt>
                <c:pt idx="3">
                  <c:v>0.39</c:v>
                </c:pt>
                <c:pt idx="4">
                  <c:v>0.18</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38982160816631939"/>
          <c:y val="2.5926905082020307E-2"/>
          <c:w val="0.59863876343744038"/>
          <c:h val="0.91703848209464633"/>
        </c:manualLayout>
      </c:layout>
      <c:overlay val="0"/>
      <c:txPr>
        <a:bodyPr/>
        <a:lstStyle/>
        <a:p>
          <a:pPr>
            <a:defRPr sz="1400"/>
          </a:pPr>
          <a:endParaRPr lang="el-GR"/>
        </a:p>
      </c:txPr>
    </c:legend>
    <c:plotVisOnly val="1"/>
    <c:dispBlanksAs val="zero"/>
    <c:showDLblsOverMax val="0"/>
  </c:chart>
  <c:txPr>
    <a:bodyPr/>
    <a:lstStyle/>
    <a:p>
      <a:pPr>
        <a:defRPr sz="1800"/>
      </a:pPr>
      <a:endParaRPr lang="el-GR"/>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8059869962869E-4"/>
          <c:y val="6.7501574505027875E-2"/>
          <c:w val="0.47240615927757662"/>
          <c:h val="0.86454890349589331"/>
        </c:manualLayout>
      </c:layout>
      <c:doughnutChart>
        <c:varyColors val="1"/>
        <c:ser>
          <c:idx val="0"/>
          <c:order val="0"/>
          <c:tx>
            <c:strRef>
              <c:f>Tabelle1!$B$1</c:f>
              <c:strCache>
                <c:ptCount val="1"/>
                <c:pt idx="0">
                  <c:v>Σύνολο</c:v>
                </c:pt>
              </c:strCache>
            </c:strRef>
          </c:tx>
          <c:spPr>
            <a:gradFill flip="none" rotWithShape="1">
              <a:gsLst>
                <a:gs pos="0">
                  <a:schemeClr val="accent1">
                    <a:lumMod val="75000"/>
                  </a:schemeClr>
                </a:gs>
                <a:gs pos="100000">
                  <a:schemeClr val="accent1"/>
                </a:gs>
              </a:gsLst>
              <a:lin ang="16200000" scaled="1"/>
              <a:tileRect/>
            </a:gradFill>
            <a:ln>
              <a:solidFill>
                <a:schemeClr val="bg1">
                  <a:lumMod val="95000"/>
                </a:schemeClr>
              </a:solidFill>
            </a:ln>
            <a:effectLst>
              <a:outerShdw blurRad="50800" dist="38100" dir="2700000" algn="tl" rotWithShape="0">
                <a:prstClr val="black">
                  <a:alpha val="40000"/>
                </a:prstClr>
              </a:outerShdw>
            </a:effectLst>
          </c:spPr>
          <c:dPt>
            <c:idx val="0"/>
            <c:bubble3D val="0"/>
            <c:explosion val="14"/>
            <c:spPr>
              <a:solidFill>
                <a:schemeClr val="accent3">
                  <a:lumMod val="75000"/>
                </a:schemeClr>
              </a:solidFill>
              <a:ln>
                <a:solidFill>
                  <a:schemeClr val="bg1">
                    <a:lumMod val="95000"/>
                  </a:schemeClr>
                </a:solidFill>
              </a:ln>
              <a:effectLst>
                <a:outerShdw blurRad="50800" dist="38100" dir="2700000" algn="tl" rotWithShape="0">
                  <a:prstClr val="black">
                    <a:alpha val="40000"/>
                  </a:prstClr>
                </a:outerShdw>
              </a:effectLst>
            </c:spPr>
          </c:dPt>
          <c:dPt>
            <c:idx val="1"/>
            <c:bubble3D val="0"/>
            <c:spPr>
              <a:solidFill>
                <a:srgbClr val="9BBB59"/>
              </a:solidFill>
              <a:ln>
                <a:solidFill>
                  <a:schemeClr val="bg1">
                    <a:lumMod val="95000"/>
                  </a:schemeClr>
                </a:solidFill>
              </a:ln>
              <a:effectLst>
                <a:outerShdw blurRad="50800" dist="38100" dir="2700000" algn="tl" rotWithShape="0">
                  <a:prstClr val="black">
                    <a:alpha val="40000"/>
                  </a:prstClr>
                </a:outerShdw>
              </a:effectLst>
            </c:spPr>
          </c:dPt>
          <c:dPt>
            <c:idx val="2"/>
            <c:bubble3D val="0"/>
            <c:spPr>
              <a:solidFill>
                <a:schemeClr val="bg1">
                  <a:lumMod val="65000"/>
                </a:schemeClr>
              </a:solidFill>
              <a:ln>
                <a:solidFill>
                  <a:schemeClr val="bg1">
                    <a:lumMod val="95000"/>
                  </a:schemeClr>
                </a:solidFill>
              </a:ln>
              <a:effectLst>
                <a:outerShdw blurRad="50800" dist="38100" dir="2700000" algn="tl" rotWithShape="0">
                  <a:prstClr val="black">
                    <a:alpha val="40000"/>
                  </a:prstClr>
                </a:outerShdw>
              </a:effectLst>
            </c:spPr>
          </c:dPt>
          <c:dPt>
            <c:idx val="3"/>
            <c:bubble3D val="0"/>
            <c:spPr>
              <a:solidFill>
                <a:srgbClr val="FFC000">
                  <a:alpha val="66000"/>
                </a:srgbClr>
              </a:solidFill>
              <a:ln>
                <a:solidFill>
                  <a:schemeClr val="bg1">
                    <a:lumMod val="95000"/>
                  </a:schemeClr>
                </a:solidFill>
              </a:ln>
              <a:effectLst>
                <a:outerShdw blurRad="50800" dist="38100" dir="2700000" algn="tl" rotWithShape="0">
                  <a:prstClr val="black">
                    <a:alpha val="40000"/>
                  </a:prstClr>
                </a:outerShdw>
              </a:effectLst>
            </c:spPr>
          </c:dPt>
          <c:dPt>
            <c:idx val="4"/>
            <c:bubble3D val="0"/>
            <c:spPr>
              <a:solidFill>
                <a:srgbClr val="FFC000"/>
              </a:solidFill>
              <a:ln>
                <a:solidFill>
                  <a:schemeClr val="bg1">
                    <a:lumMod val="95000"/>
                  </a:schemeClr>
                </a:solidFill>
              </a:ln>
              <a:effectLst>
                <a:outerShdw blurRad="50800" dist="38100" dir="2700000" algn="tl" rotWithShape="0">
                  <a:prstClr val="black">
                    <a:alpha val="40000"/>
                  </a:prstClr>
                </a:outerShdw>
              </a:effectLst>
            </c:spPr>
          </c:dPt>
          <c:dPt>
            <c:idx val="5"/>
            <c:bubble3D val="0"/>
            <c:spPr>
              <a:solidFill>
                <a:schemeClr val="accent6">
                  <a:lumMod val="75000"/>
                </a:schemeClr>
              </a:solidFill>
              <a:ln>
                <a:solidFill>
                  <a:schemeClr val="bg1">
                    <a:lumMod val="95000"/>
                  </a:schemeClr>
                </a:solidFill>
              </a:ln>
              <a:effectLst>
                <a:outerShdw blurRad="50800" dist="38100" dir="2700000" algn="tl" rotWithShape="0">
                  <a:prstClr val="black">
                    <a:alpha val="40000"/>
                  </a:prstClr>
                </a:outerShdw>
              </a:effectLst>
            </c:spPr>
          </c:dPt>
          <c:dLbls>
            <c:dLbl>
              <c:idx val="0"/>
              <c:layout>
                <c:manualLayout>
                  <c:x val="-7.9478994967685111E-4"/>
                  <c:y val="8.8365656424305977E-3"/>
                </c:manualLayout>
              </c:layout>
              <c:showLegendKey val="0"/>
              <c:showVal val="1"/>
              <c:showCatName val="0"/>
              <c:showSerName val="0"/>
              <c:showPercent val="0"/>
              <c:showBubbleSize val="0"/>
            </c:dLbl>
            <c:dLbl>
              <c:idx val="1"/>
              <c:layout>
                <c:manualLayout>
                  <c:x val="1.848481048903257E-3"/>
                  <c:y val="3.4630656191775806E-2"/>
                </c:manualLayout>
              </c:layout>
              <c:showLegendKey val="0"/>
              <c:showVal val="1"/>
              <c:showCatName val="0"/>
              <c:showSerName val="0"/>
              <c:showPercent val="0"/>
              <c:showBubbleSize val="0"/>
            </c:dLbl>
            <c:dLbl>
              <c:idx val="3"/>
              <c:numFmt formatCode="0%" sourceLinked="0"/>
              <c:spPr/>
              <c:txPr>
                <a:bodyPr/>
                <a:lstStyle/>
                <a:p>
                  <a:pPr>
                    <a:defRPr sz="1400" b="1">
                      <a:solidFill>
                        <a:schemeClr val="tx1"/>
                      </a:solidFill>
                    </a:defRPr>
                  </a:pPr>
                  <a:endParaRPr lang="el-GR"/>
                </a:p>
              </c:txPr>
              <c:showLegendKey val="0"/>
              <c:showVal val="1"/>
              <c:showCatName val="0"/>
              <c:showSerName val="0"/>
              <c:showPercent val="0"/>
              <c:showBubbleSize val="0"/>
            </c:dLbl>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1"/>
          </c:dLbls>
          <c:cat>
            <c:strRef>
              <c:f>Tabelle1!$A$2:$A$7</c:f>
              <c:strCache>
                <c:ptCount val="6"/>
                <c:pt idx="0">
                  <c:v>Πολύ Εύκολα</c:v>
                </c:pt>
                <c:pt idx="1">
                  <c:v>Εύκολα</c:v>
                </c:pt>
                <c:pt idx="2">
                  <c:v>Ούτε Εύκολα ούτε δύσκολα</c:v>
                </c:pt>
                <c:pt idx="3">
                  <c:v>Δύσκολα</c:v>
                </c:pt>
                <c:pt idx="4">
                  <c:v>Πολύ Δύσκολα</c:v>
                </c:pt>
                <c:pt idx="5">
                  <c:v>Δ/Α</c:v>
                </c:pt>
              </c:strCache>
            </c:strRef>
          </c:cat>
          <c:val>
            <c:numRef>
              <c:f>Tabelle1!$B$2:$B$7</c:f>
              <c:numCache>
                <c:formatCode>General</c:formatCode>
                <c:ptCount val="6"/>
                <c:pt idx="0">
                  <c:v>0.02</c:v>
                </c:pt>
                <c:pt idx="1">
                  <c:v>0.08</c:v>
                </c:pt>
                <c:pt idx="2">
                  <c:v>0.36</c:v>
                </c:pt>
                <c:pt idx="3">
                  <c:v>0.31</c:v>
                </c:pt>
                <c:pt idx="4">
                  <c:v>0.21</c:v>
                </c:pt>
                <c:pt idx="5">
                  <c:v>0.01</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38982160816631939"/>
          <c:y val="2.5926905082020307E-2"/>
          <c:w val="0.59863876343744038"/>
          <c:h val="0.91703848209464633"/>
        </c:manualLayout>
      </c:layout>
      <c:overlay val="0"/>
      <c:txPr>
        <a:bodyPr/>
        <a:lstStyle/>
        <a:p>
          <a:pPr>
            <a:defRPr sz="1400"/>
          </a:pPr>
          <a:endParaRPr lang="el-GR"/>
        </a:p>
      </c:txPr>
    </c:legend>
    <c:plotVisOnly val="1"/>
    <c:dispBlanksAs val="zero"/>
    <c:showDLblsOverMax val="0"/>
  </c:chart>
  <c:txPr>
    <a:bodyPr/>
    <a:lstStyle/>
    <a:p>
      <a:pPr>
        <a:defRPr sz="1800"/>
      </a:pPr>
      <a:endParaRPr lang="el-GR"/>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7.1428571428571425E-2"/>
          <c:w val="0.67553155517722452"/>
          <c:h val="0.77818053993250846"/>
        </c:manualLayout>
      </c:layout>
      <c:barChart>
        <c:barDir val="col"/>
        <c:grouping val="percentStacked"/>
        <c:varyColors val="0"/>
        <c:ser>
          <c:idx val="0"/>
          <c:order val="0"/>
          <c:tx>
            <c:strRef>
              <c:f>Sheet1!$B$1</c:f>
              <c:strCache>
                <c:ptCount val="1"/>
                <c:pt idx="0">
                  <c:v>Πολύ Δύσκολα</c:v>
                </c:pt>
              </c:strCache>
            </c:strRef>
          </c:tx>
          <c:spPr>
            <a:solidFill>
              <a:srgbClr val="FFC000"/>
            </a:solidFill>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Sheet1!$B$2:$B$5</c:f>
              <c:numCache>
                <c:formatCode>General</c:formatCode>
                <c:ptCount val="4"/>
                <c:pt idx="0">
                  <c:v>0.17759922058738797</c:v>
                </c:pt>
                <c:pt idx="1">
                  <c:v>0.15744409632633002</c:v>
                </c:pt>
                <c:pt idx="2">
                  <c:v>0.22138519486509339</c:v>
                </c:pt>
                <c:pt idx="3">
                  <c:v>0.20665308416467612</c:v>
                </c:pt>
              </c:numCache>
            </c:numRef>
          </c:val>
        </c:ser>
        <c:ser>
          <c:idx val="1"/>
          <c:order val="1"/>
          <c:tx>
            <c:strRef>
              <c:f>Sheet1!$C$1</c:f>
              <c:strCache>
                <c:ptCount val="1"/>
                <c:pt idx="0">
                  <c:v>Δύσκολα</c:v>
                </c:pt>
              </c:strCache>
            </c:strRef>
          </c:tx>
          <c:spPr>
            <a:solidFill>
              <a:srgbClr val="FFC000">
                <a:alpha val="66000"/>
              </a:srgbClr>
            </a:solidFill>
            <a:ln w="25400">
              <a:solidFill>
                <a:schemeClr val="bg1"/>
              </a:solidFill>
            </a:ln>
          </c:spPr>
          <c:invertIfNegative val="0"/>
          <c:dLbls>
            <c:numFmt formatCode="0%" sourceLinked="0"/>
            <c:txPr>
              <a:bodyPr/>
              <a:lstStyle/>
              <a:p>
                <a:pPr>
                  <a:defRPr sz="1400" b="1">
                    <a:solidFill>
                      <a:schemeClr val="tx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Sheet1!$C$2:$C$5</c:f>
              <c:numCache>
                <c:formatCode>General</c:formatCode>
                <c:ptCount val="4"/>
                <c:pt idx="0">
                  <c:v>0.38812443364254917</c:v>
                </c:pt>
                <c:pt idx="1">
                  <c:v>0.41973829708809418</c:v>
                </c:pt>
                <c:pt idx="2">
                  <c:v>0.2194250134522254</c:v>
                </c:pt>
                <c:pt idx="3">
                  <c:v>0.32619081073486017</c:v>
                </c:pt>
              </c:numCache>
            </c:numRef>
          </c:val>
        </c:ser>
        <c:ser>
          <c:idx val="2"/>
          <c:order val="2"/>
          <c:tx>
            <c:strRef>
              <c:f>Sheet1!$D$1</c:f>
              <c:strCache>
                <c:ptCount val="1"/>
                <c:pt idx="0">
                  <c:v>Ούτε Εύκολα ούτε Δύσκολα</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Sheet1!$D$2:$D$5</c:f>
              <c:numCache>
                <c:formatCode>General</c:formatCode>
                <c:ptCount val="4"/>
                <c:pt idx="0">
                  <c:v>0.33197844044145769</c:v>
                </c:pt>
                <c:pt idx="1">
                  <c:v>0.33075316377933411</c:v>
                </c:pt>
                <c:pt idx="2">
                  <c:v>0.41905603812745029</c:v>
                </c:pt>
                <c:pt idx="3">
                  <c:v>0.33033581565266262</c:v>
                </c:pt>
              </c:numCache>
            </c:numRef>
          </c:val>
        </c:ser>
        <c:ser>
          <c:idx val="3"/>
          <c:order val="3"/>
          <c:tx>
            <c:strRef>
              <c:f>Sheet1!$E$1</c:f>
              <c:strCache>
                <c:ptCount val="1"/>
                <c:pt idx="0">
                  <c:v>Εύκολα</c:v>
                </c:pt>
              </c:strCache>
            </c:strRef>
          </c:tx>
          <c:spPr>
            <a:solidFill>
              <a:srgbClr val="9BBB59"/>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Sheet1!$E$2:$E$5</c:f>
              <c:numCache>
                <c:formatCode>General</c:formatCode>
                <c:ptCount val="4"/>
                <c:pt idx="0">
                  <c:v>7.1749959405593131E-2</c:v>
                </c:pt>
                <c:pt idx="1">
                  <c:v>7.3765204570586065E-2</c:v>
                </c:pt>
                <c:pt idx="2">
                  <c:v>8.0059958490275945E-2</c:v>
                </c:pt>
                <c:pt idx="3">
                  <c:v>7.0570465083602638E-2</c:v>
                </c:pt>
              </c:numCache>
            </c:numRef>
          </c:val>
        </c:ser>
        <c:ser>
          <c:idx val="4"/>
          <c:order val="4"/>
          <c:tx>
            <c:strRef>
              <c:f>Sheet1!$F$1</c:f>
              <c:strCache>
                <c:ptCount val="1"/>
                <c:pt idx="0">
                  <c:v>Πολύ Εύκολα</c:v>
                </c:pt>
              </c:strCache>
            </c:strRef>
          </c:tx>
          <c:spPr>
            <a:solidFill>
              <a:schemeClr val="accent3">
                <a:lumMod val="75000"/>
              </a:schemeClr>
            </a:solidFill>
            <a:ln w="25400">
              <a:solidFill>
                <a:schemeClr val="bg1"/>
              </a:solidFill>
            </a:ln>
          </c:spPr>
          <c:invertIfNegative val="0"/>
          <c:dLbls>
            <c:numFmt formatCode="0%" sourceLinked="0"/>
            <c:txPr>
              <a:bodyPr/>
              <a:lstStyle/>
              <a:p>
                <a:pPr>
                  <a:defRPr sz="1400" b="1">
                    <a:solidFill>
                      <a:schemeClr val="tx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Sheet1!$F$2:$F$5</c:f>
              <c:numCache>
                <c:formatCode>General</c:formatCode>
                <c:ptCount val="4"/>
                <c:pt idx="0">
                  <c:v>3.0547945923012056E-2</c:v>
                </c:pt>
                <c:pt idx="1">
                  <c:v>1.8299238235655487E-2</c:v>
                </c:pt>
                <c:pt idx="2">
                  <c:v>6.0073795064955027E-2</c:v>
                </c:pt>
                <c:pt idx="3">
                  <c:v>6.6249824364198392E-2</c:v>
                </c:pt>
              </c:numCache>
            </c:numRef>
          </c:val>
        </c:ser>
        <c:dLbls>
          <c:showLegendKey val="0"/>
          <c:showVal val="0"/>
          <c:showCatName val="0"/>
          <c:showSerName val="0"/>
          <c:showPercent val="0"/>
          <c:showBubbleSize val="0"/>
        </c:dLbls>
        <c:gapWidth val="34"/>
        <c:overlap val="100"/>
        <c:axId val="600132608"/>
        <c:axId val="556806080"/>
      </c:barChart>
      <c:catAx>
        <c:axId val="600132608"/>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56806080"/>
        <c:crosses val="autoZero"/>
        <c:auto val="1"/>
        <c:lblAlgn val="ctr"/>
        <c:lblOffset val="100"/>
        <c:noMultiLvlLbl val="0"/>
      </c:catAx>
      <c:valAx>
        <c:axId val="556806080"/>
        <c:scaling>
          <c:orientation val="minMax"/>
        </c:scaling>
        <c:delete val="1"/>
        <c:axPos val="l"/>
        <c:numFmt formatCode="0%" sourceLinked="1"/>
        <c:majorTickMark val="out"/>
        <c:minorTickMark val="none"/>
        <c:tickLblPos val="nextTo"/>
        <c:crossAx val="600132608"/>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7.1428571428571425E-2"/>
          <c:w val="0.67553155517722452"/>
          <c:h val="0.77818053993250846"/>
        </c:manualLayout>
      </c:layout>
      <c:barChart>
        <c:barDir val="col"/>
        <c:grouping val="percentStacked"/>
        <c:varyColors val="0"/>
        <c:ser>
          <c:idx val="0"/>
          <c:order val="0"/>
          <c:tx>
            <c:strRef>
              <c:f>Sheet1!$B$1</c:f>
              <c:strCache>
                <c:ptCount val="1"/>
                <c:pt idx="0">
                  <c:v>Πολύ Δύσκολα</c:v>
                </c:pt>
              </c:strCache>
            </c:strRef>
          </c:tx>
          <c:spPr>
            <a:solidFill>
              <a:srgbClr val="FFC000"/>
            </a:solidFill>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Sheet1!$B$2:$B$5</c:f>
              <c:numCache>
                <c:formatCode>General</c:formatCode>
                <c:ptCount val="4"/>
                <c:pt idx="0">
                  <c:v>0.21206518152247367</c:v>
                </c:pt>
                <c:pt idx="1">
                  <c:v>0.21178891755743956</c:v>
                </c:pt>
                <c:pt idx="2">
                  <c:v>0.16603889614882006</c:v>
                </c:pt>
                <c:pt idx="3">
                  <c:v>0.18919488548545738</c:v>
                </c:pt>
              </c:numCache>
            </c:numRef>
          </c:val>
        </c:ser>
        <c:ser>
          <c:idx val="1"/>
          <c:order val="1"/>
          <c:tx>
            <c:strRef>
              <c:f>Sheet1!$C$1</c:f>
              <c:strCache>
                <c:ptCount val="1"/>
                <c:pt idx="0">
                  <c:v>Δύσκολα</c:v>
                </c:pt>
              </c:strCache>
            </c:strRef>
          </c:tx>
          <c:spPr>
            <a:solidFill>
              <a:srgbClr val="FFC000">
                <a:alpha val="66000"/>
              </a:srgbClr>
            </a:solidFill>
            <a:ln w="25400">
              <a:solidFill>
                <a:schemeClr val="bg1"/>
              </a:solidFill>
            </a:ln>
          </c:spPr>
          <c:invertIfNegative val="0"/>
          <c:dLbls>
            <c:numFmt formatCode="0%" sourceLinked="0"/>
            <c:txPr>
              <a:bodyPr/>
              <a:lstStyle/>
              <a:p>
                <a:pPr>
                  <a:defRPr sz="1400" b="1">
                    <a:solidFill>
                      <a:schemeClr val="tx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Sheet1!$C$2:$C$5</c:f>
              <c:numCache>
                <c:formatCode>General</c:formatCode>
                <c:ptCount val="4"/>
                <c:pt idx="0">
                  <c:v>0.31310073174692143</c:v>
                </c:pt>
                <c:pt idx="1">
                  <c:v>0.29564442806241553</c:v>
                </c:pt>
                <c:pt idx="2">
                  <c:v>0.38162041663463758</c:v>
                </c:pt>
                <c:pt idx="3">
                  <c:v>0.29306589855276105</c:v>
                </c:pt>
              </c:numCache>
            </c:numRef>
          </c:val>
        </c:ser>
        <c:ser>
          <c:idx val="2"/>
          <c:order val="2"/>
          <c:tx>
            <c:strRef>
              <c:f>Sheet1!$D$1</c:f>
              <c:strCache>
                <c:ptCount val="1"/>
                <c:pt idx="0">
                  <c:v>Ούτε Εύκολα ούτε Δύσκολα</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Sheet1!$D$2:$D$5</c:f>
              <c:numCache>
                <c:formatCode>General</c:formatCode>
                <c:ptCount val="4"/>
                <c:pt idx="0">
                  <c:v>0.35836218591714553</c:v>
                </c:pt>
                <c:pt idx="1">
                  <c:v>0.4100242658803292</c:v>
                </c:pt>
                <c:pt idx="2">
                  <c:v>0.28069029133676687</c:v>
                </c:pt>
                <c:pt idx="3">
                  <c:v>0.27111142335253624</c:v>
                </c:pt>
              </c:numCache>
            </c:numRef>
          </c:val>
        </c:ser>
        <c:ser>
          <c:idx val="3"/>
          <c:order val="3"/>
          <c:tx>
            <c:strRef>
              <c:f>Sheet1!$E$1</c:f>
              <c:strCache>
                <c:ptCount val="1"/>
                <c:pt idx="0">
                  <c:v>Εύκολα</c:v>
                </c:pt>
              </c:strCache>
            </c:strRef>
          </c:tx>
          <c:spPr>
            <a:solidFill>
              <a:srgbClr val="9BBB59"/>
            </a:solidFill>
            <a:ln w="25400">
              <a:solidFill>
                <a:schemeClr val="bg1"/>
              </a:solidFill>
            </a:ln>
          </c:spPr>
          <c:invertIfNegative val="0"/>
          <c:dLbls>
            <c:numFmt formatCode="0%" sourceLinked="0"/>
            <c:txPr>
              <a:bodyPr/>
              <a:lstStyle/>
              <a:p>
                <a:pPr>
                  <a:defRPr sz="1400">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Sheet1!$E$2:$E$5</c:f>
              <c:numCache>
                <c:formatCode>General</c:formatCode>
                <c:ptCount val="4"/>
                <c:pt idx="0">
                  <c:v>8.0984532221483108E-2</c:v>
                </c:pt>
                <c:pt idx="1">
                  <c:v>6.900417741737315E-2</c:v>
                </c:pt>
                <c:pt idx="2">
                  <c:v>0.11157660081482049</c:v>
                </c:pt>
                <c:pt idx="3">
                  <c:v>0.12547421666432484</c:v>
                </c:pt>
              </c:numCache>
            </c:numRef>
          </c:val>
        </c:ser>
        <c:ser>
          <c:idx val="4"/>
          <c:order val="4"/>
          <c:tx>
            <c:strRef>
              <c:f>Sheet1!$F$1</c:f>
              <c:strCache>
                <c:ptCount val="1"/>
                <c:pt idx="0">
                  <c:v>Πολύ Εύκολα</c:v>
                </c:pt>
              </c:strCache>
            </c:strRef>
          </c:tx>
          <c:spPr>
            <a:solidFill>
              <a:schemeClr val="accent3">
                <a:lumMod val="75000"/>
              </a:schemeClr>
            </a:solidFill>
            <a:ln w="25400">
              <a:solidFill>
                <a:schemeClr val="bg1"/>
              </a:solidFill>
            </a:ln>
          </c:spPr>
          <c:invertIfNegative val="0"/>
          <c:dLbls>
            <c:numFmt formatCode="0%" sourceLinked="0"/>
            <c:txPr>
              <a:bodyPr/>
              <a:lstStyle/>
              <a:p>
                <a:pPr>
                  <a:defRPr sz="1400">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Sheet1!$F$2:$F$5</c:f>
              <c:numCache>
                <c:formatCode>General</c:formatCode>
                <c:ptCount val="4"/>
                <c:pt idx="0">
                  <c:v>2.3005243225972041E-2</c:v>
                </c:pt>
                <c:pt idx="1">
                  <c:v>7.2413687185157883E-3</c:v>
                </c:pt>
                <c:pt idx="2">
                  <c:v>6.0073795064955027E-2</c:v>
                </c:pt>
                <c:pt idx="3">
                  <c:v>6.6249824364198406E-2</c:v>
                </c:pt>
              </c:numCache>
            </c:numRef>
          </c:val>
        </c:ser>
        <c:ser>
          <c:idx val="5"/>
          <c:order val="5"/>
          <c:tx>
            <c:strRef>
              <c:f>Sheet1!$G$1</c:f>
              <c:strCache>
                <c:ptCount val="1"/>
                <c:pt idx="0">
                  <c:v>Δ/Α</c:v>
                </c:pt>
              </c:strCache>
            </c:strRef>
          </c:tx>
          <c:invertIfNegative val="0"/>
          <c:dLbls>
            <c:dLbl>
              <c:idx val="0"/>
              <c:layout>
                <c:manualLayout>
                  <c:x val="0"/>
                  <c:y val="-2.5034950988269324E-2"/>
                </c:manualLayout>
              </c:layout>
              <c:dLblPos val="ctr"/>
              <c:showLegendKey val="0"/>
              <c:showVal val="1"/>
              <c:showCatName val="0"/>
              <c:showSerName val="0"/>
              <c:showPercent val="0"/>
              <c:showBubbleSize val="0"/>
            </c:dLbl>
            <c:dLbl>
              <c:idx val="1"/>
              <c:layout>
                <c:manualLayout>
                  <c:x val="3.003003003003003E-3"/>
                  <c:y val="-2.2628555359151533E-2"/>
                </c:manualLayout>
              </c:layout>
              <c:dLblPos val="ctr"/>
              <c:showLegendKey val="0"/>
              <c:showVal val="1"/>
              <c:showCatName val="0"/>
              <c:showSerName val="0"/>
              <c:showPercent val="0"/>
              <c:showBubbleSize val="0"/>
            </c:dLbl>
            <c:dLbl>
              <c:idx val="2"/>
              <c:delete val="1"/>
            </c:dLbl>
            <c:numFmt formatCode="0%" sourceLinked="0"/>
            <c:txPr>
              <a:bodyPr/>
              <a:lstStyle/>
              <a:p>
                <a:pPr>
                  <a:defRPr sz="1400" b="1"/>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Sheet1!$G$2:$G$5</c:f>
              <c:numCache>
                <c:formatCode>General</c:formatCode>
                <c:ptCount val="4"/>
                <c:pt idx="0">
                  <c:v>1.2482125366004413E-2</c:v>
                </c:pt>
                <c:pt idx="1">
                  <c:v>6.2968423639267728E-3</c:v>
                </c:pt>
                <c:pt idx="2">
                  <c:v>0</c:v>
                </c:pt>
                <c:pt idx="3">
                  <c:v>5.4903751580722221E-2</c:v>
                </c:pt>
              </c:numCache>
            </c:numRef>
          </c:val>
        </c:ser>
        <c:dLbls>
          <c:showLegendKey val="0"/>
          <c:showVal val="0"/>
          <c:showCatName val="0"/>
          <c:showSerName val="0"/>
          <c:showPercent val="0"/>
          <c:showBubbleSize val="0"/>
        </c:dLbls>
        <c:gapWidth val="34"/>
        <c:overlap val="100"/>
        <c:axId val="612234240"/>
        <c:axId val="556806656"/>
      </c:barChart>
      <c:catAx>
        <c:axId val="612234240"/>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56806656"/>
        <c:crosses val="autoZero"/>
        <c:auto val="1"/>
        <c:lblAlgn val="ctr"/>
        <c:lblOffset val="100"/>
        <c:noMultiLvlLbl val="0"/>
      </c:catAx>
      <c:valAx>
        <c:axId val="556806656"/>
        <c:scaling>
          <c:orientation val="minMax"/>
        </c:scaling>
        <c:delete val="1"/>
        <c:axPos val="l"/>
        <c:numFmt formatCode="0%" sourceLinked="1"/>
        <c:majorTickMark val="out"/>
        <c:minorTickMark val="none"/>
        <c:tickLblPos val="nextTo"/>
        <c:crossAx val="612234240"/>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7.1428571428571425E-2"/>
          <c:w val="0.67553155517722452"/>
          <c:h val="0.77818053993250846"/>
        </c:manualLayout>
      </c:layout>
      <c:barChart>
        <c:barDir val="col"/>
        <c:grouping val="percentStacked"/>
        <c:varyColors val="0"/>
        <c:ser>
          <c:idx val="0"/>
          <c:order val="0"/>
          <c:tx>
            <c:strRef>
              <c:f>Sheet1!$B$1</c:f>
              <c:strCache>
                <c:ptCount val="1"/>
                <c:pt idx="0">
                  <c:v>Πολύ Δύσκολα</c:v>
                </c:pt>
              </c:strCache>
            </c:strRef>
          </c:tx>
          <c:spPr>
            <a:solidFill>
              <a:srgbClr val="FFC000"/>
            </a:solidFill>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Sheet1!$B$2:$B$5</c:f>
              <c:numCache>
                <c:formatCode>General</c:formatCode>
                <c:ptCount val="4"/>
                <c:pt idx="0">
                  <c:v>0.17759922058738808</c:v>
                </c:pt>
                <c:pt idx="1">
                  <c:v>0.21428571428571438</c:v>
                </c:pt>
                <c:pt idx="2">
                  <c:v>5.8823529411764691E-2</c:v>
                </c:pt>
                <c:pt idx="3">
                  <c:v>6.4516129032258063E-2</c:v>
                </c:pt>
              </c:numCache>
            </c:numRef>
          </c:val>
        </c:ser>
        <c:ser>
          <c:idx val="1"/>
          <c:order val="1"/>
          <c:tx>
            <c:strRef>
              <c:f>Sheet1!$C$1</c:f>
              <c:strCache>
                <c:ptCount val="1"/>
                <c:pt idx="0">
                  <c:v>Δύσκολα</c:v>
                </c:pt>
              </c:strCache>
            </c:strRef>
          </c:tx>
          <c:spPr>
            <a:solidFill>
              <a:srgbClr val="FFC000">
                <a:alpha val="66000"/>
              </a:srgbClr>
            </a:solidFill>
            <a:ln w="25400">
              <a:solidFill>
                <a:schemeClr val="bg1"/>
              </a:solidFill>
            </a:ln>
          </c:spPr>
          <c:invertIfNegative val="0"/>
          <c:dLbls>
            <c:numFmt formatCode="0%" sourceLinked="0"/>
            <c:txPr>
              <a:bodyPr/>
              <a:lstStyle/>
              <a:p>
                <a:pPr>
                  <a:defRPr sz="1400" b="1">
                    <a:solidFill>
                      <a:schemeClr val="tx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Sheet1!$C$2:$C$5</c:f>
              <c:numCache>
                <c:formatCode>General</c:formatCode>
                <c:ptCount val="4"/>
                <c:pt idx="0">
                  <c:v>0.38812443364254912</c:v>
                </c:pt>
                <c:pt idx="1">
                  <c:v>0.43877551020408145</c:v>
                </c:pt>
                <c:pt idx="2">
                  <c:v>0.23529411764705882</c:v>
                </c:pt>
                <c:pt idx="3">
                  <c:v>0.19354838709677419</c:v>
                </c:pt>
              </c:numCache>
            </c:numRef>
          </c:val>
        </c:ser>
        <c:ser>
          <c:idx val="2"/>
          <c:order val="2"/>
          <c:tx>
            <c:strRef>
              <c:f>Sheet1!$D$1</c:f>
              <c:strCache>
                <c:ptCount val="1"/>
                <c:pt idx="0">
                  <c:v>Ούτε Εύκολα ούτε Δύσκολα</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Sheet1!$D$2:$D$5</c:f>
              <c:numCache>
                <c:formatCode>General</c:formatCode>
                <c:ptCount val="4"/>
                <c:pt idx="0">
                  <c:v>0.33197844044145775</c:v>
                </c:pt>
                <c:pt idx="1">
                  <c:v>0.28571428571428575</c:v>
                </c:pt>
                <c:pt idx="2">
                  <c:v>0.49019607843137253</c:v>
                </c:pt>
                <c:pt idx="3">
                  <c:v>0.41935483870967738</c:v>
                </c:pt>
              </c:numCache>
            </c:numRef>
          </c:val>
        </c:ser>
        <c:ser>
          <c:idx val="3"/>
          <c:order val="3"/>
          <c:tx>
            <c:strRef>
              <c:f>Sheet1!$E$1</c:f>
              <c:strCache>
                <c:ptCount val="1"/>
                <c:pt idx="0">
                  <c:v>Εύκολα</c:v>
                </c:pt>
              </c:strCache>
            </c:strRef>
          </c:tx>
          <c:spPr>
            <a:solidFill>
              <a:srgbClr val="9BBB59"/>
            </a:solidFill>
            <a:ln w="25400">
              <a:solidFill>
                <a:schemeClr val="bg1"/>
              </a:solidFill>
            </a:ln>
          </c:spPr>
          <c:invertIfNegative val="0"/>
          <c:dLbls>
            <c:numFmt formatCode="0%" sourceLinked="0"/>
            <c:txPr>
              <a:bodyPr/>
              <a:lstStyle/>
              <a:p>
                <a:pPr>
                  <a:defRPr sz="1400">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Sheet1!$E$2:$E$5</c:f>
              <c:numCache>
                <c:formatCode>General</c:formatCode>
                <c:ptCount val="4"/>
                <c:pt idx="0">
                  <c:v>7.1749959405593144E-2</c:v>
                </c:pt>
                <c:pt idx="1">
                  <c:v>4.0816326530612249E-2</c:v>
                </c:pt>
                <c:pt idx="2">
                  <c:v>0.15686274509803921</c:v>
                </c:pt>
                <c:pt idx="3">
                  <c:v>0.19354838709677419</c:v>
                </c:pt>
              </c:numCache>
            </c:numRef>
          </c:val>
        </c:ser>
        <c:ser>
          <c:idx val="4"/>
          <c:order val="4"/>
          <c:tx>
            <c:strRef>
              <c:f>Sheet1!$F$1</c:f>
              <c:strCache>
                <c:ptCount val="1"/>
                <c:pt idx="0">
                  <c:v>Πολύ Εύκολα</c:v>
                </c:pt>
              </c:strCache>
            </c:strRef>
          </c:tx>
          <c:spPr>
            <a:solidFill>
              <a:schemeClr val="accent3">
                <a:lumMod val="75000"/>
              </a:schemeClr>
            </a:solidFill>
            <a:ln w="25400">
              <a:solidFill>
                <a:schemeClr val="bg1"/>
              </a:solidFill>
            </a:ln>
          </c:spPr>
          <c:invertIfNegative val="0"/>
          <c:dLbls>
            <c:numFmt formatCode="0%" sourceLinked="0"/>
            <c:txPr>
              <a:bodyPr/>
              <a:lstStyle/>
              <a:p>
                <a:pPr>
                  <a:defRPr sz="1400">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Sheet1!$F$2:$F$5</c:f>
              <c:numCache>
                <c:formatCode>General</c:formatCode>
                <c:ptCount val="4"/>
                <c:pt idx="0">
                  <c:v>3.0547945923012059E-2</c:v>
                </c:pt>
                <c:pt idx="1">
                  <c:v>2.0408163265306124E-2</c:v>
                </c:pt>
                <c:pt idx="2">
                  <c:v>5.8823529411764691E-2</c:v>
                </c:pt>
                <c:pt idx="3">
                  <c:v>0.12903225806451613</c:v>
                </c:pt>
              </c:numCache>
            </c:numRef>
          </c:val>
        </c:ser>
        <c:dLbls>
          <c:showLegendKey val="0"/>
          <c:showVal val="0"/>
          <c:showCatName val="0"/>
          <c:showSerName val="0"/>
          <c:showPercent val="0"/>
          <c:showBubbleSize val="0"/>
        </c:dLbls>
        <c:gapWidth val="34"/>
        <c:overlap val="100"/>
        <c:axId val="612148736"/>
        <c:axId val="556804928"/>
      </c:barChart>
      <c:catAx>
        <c:axId val="612148736"/>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56804928"/>
        <c:crosses val="autoZero"/>
        <c:auto val="1"/>
        <c:lblAlgn val="ctr"/>
        <c:lblOffset val="100"/>
        <c:noMultiLvlLbl val="0"/>
      </c:catAx>
      <c:valAx>
        <c:axId val="556804928"/>
        <c:scaling>
          <c:orientation val="minMax"/>
        </c:scaling>
        <c:delete val="1"/>
        <c:axPos val="l"/>
        <c:numFmt formatCode="0%" sourceLinked="1"/>
        <c:majorTickMark val="out"/>
        <c:minorTickMark val="none"/>
        <c:tickLblPos val="nextTo"/>
        <c:crossAx val="612148736"/>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7.1428571428571425E-2"/>
          <c:w val="0.67553155517722452"/>
          <c:h val="0.77818053993250846"/>
        </c:manualLayout>
      </c:layout>
      <c:barChart>
        <c:barDir val="col"/>
        <c:grouping val="percentStacked"/>
        <c:varyColors val="0"/>
        <c:ser>
          <c:idx val="0"/>
          <c:order val="0"/>
          <c:tx>
            <c:strRef>
              <c:f>Sheet1!$B$1</c:f>
              <c:strCache>
                <c:ptCount val="1"/>
                <c:pt idx="0">
                  <c:v>Πολύ Δύσκολα</c:v>
                </c:pt>
              </c:strCache>
            </c:strRef>
          </c:tx>
          <c:spPr>
            <a:solidFill>
              <a:srgbClr val="FFC000"/>
            </a:solidFill>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Sheet1!$B$2:$B$5</c:f>
              <c:numCache>
                <c:formatCode>General</c:formatCode>
                <c:ptCount val="4"/>
                <c:pt idx="0">
                  <c:v>0.21206518152247367</c:v>
                </c:pt>
                <c:pt idx="1">
                  <c:v>0.25510204081632665</c:v>
                </c:pt>
                <c:pt idx="2">
                  <c:v>7.8431372549019593E-2</c:v>
                </c:pt>
                <c:pt idx="3">
                  <c:v>6.4516129032258063E-2</c:v>
                </c:pt>
              </c:numCache>
            </c:numRef>
          </c:val>
        </c:ser>
        <c:ser>
          <c:idx val="1"/>
          <c:order val="1"/>
          <c:tx>
            <c:strRef>
              <c:f>Sheet1!$C$1</c:f>
              <c:strCache>
                <c:ptCount val="1"/>
                <c:pt idx="0">
                  <c:v>Δύσκολα</c:v>
                </c:pt>
              </c:strCache>
            </c:strRef>
          </c:tx>
          <c:spPr>
            <a:solidFill>
              <a:srgbClr val="FFC000">
                <a:alpha val="66000"/>
              </a:srgbClr>
            </a:solidFill>
            <a:ln w="25400">
              <a:solidFill>
                <a:schemeClr val="bg1"/>
              </a:solidFill>
            </a:ln>
          </c:spPr>
          <c:invertIfNegative val="0"/>
          <c:dLbls>
            <c:numFmt formatCode="0%" sourceLinked="0"/>
            <c:txPr>
              <a:bodyPr/>
              <a:lstStyle/>
              <a:p>
                <a:pPr>
                  <a:defRPr sz="1400" b="1">
                    <a:solidFill>
                      <a:schemeClr val="tx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Sheet1!$C$2:$C$5</c:f>
              <c:numCache>
                <c:formatCode>General</c:formatCode>
                <c:ptCount val="4"/>
                <c:pt idx="0">
                  <c:v>0.31310073174692138</c:v>
                </c:pt>
                <c:pt idx="1">
                  <c:v>0.32653061224489793</c:v>
                </c:pt>
                <c:pt idx="2">
                  <c:v>0.27450980392156865</c:v>
                </c:pt>
                <c:pt idx="3">
                  <c:v>0.16129032258064516</c:v>
                </c:pt>
              </c:numCache>
            </c:numRef>
          </c:val>
        </c:ser>
        <c:ser>
          <c:idx val="2"/>
          <c:order val="2"/>
          <c:tx>
            <c:strRef>
              <c:f>Sheet1!$D$1</c:f>
              <c:strCache>
                <c:ptCount val="1"/>
                <c:pt idx="0">
                  <c:v>Ούτε Εύκολα ούτε Δύσκολα</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Sheet1!$D$2:$D$5</c:f>
              <c:numCache>
                <c:formatCode>General</c:formatCode>
                <c:ptCount val="4"/>
                <c:pt idx="0">
                  <c:v>0.35836218591714547</c:v>
                </c:pt>
                <c:pt idx="1">
                  <c:v>0.3571428571428571</c:v>
                </c:pt>
                <c:pt idx="2">
                  <c:v>0.37254901960784315</c:v>
                </c:pt>
                <c:pt idx="3">
                  <c:v>0.38709677419354838</c:v>
                </c:pt>
              </c:numCache>
            </c:numRef>
          </c:val>
        </c:ser>
        <c:ser>
          <c:idx val="3"/>
          <c:order val="3"/>
          <c:tx>
            <c:strRef>
              <c:f>Sheet1!$E$1</c:f>
              <c:strCache>
                <c:ptCount val="1"/>
                <c:pt idx="0">
                  <c:v>Εύκολα</c:v>
                </c:pt>
              </c:strCache>
            </c:strRef>
          </c:tx>
          <c:spPr>
            <a:solidFill>
              <a:srgbClr val="9BBB59"/>
            </a:solidFill>
            <a:ln w="25400">
              <a:solidFill>
                <a:schemeClr val="bg1"/>
              </a:solidFill>
            </a:ln>
          </c:spPr>
          <c:invertIfNegative val="0"/>
          <c:dLbls>
            <c:numFmt formatCode="0%" sourceLinked="0"/>
            <c:txPr>
              <a:bodyPr/>
              <a:lstStyle/>
              <a:p>
                <a:pPr>
                  <a:defRPr sz="1400">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Sheet1!$E$2:$E$5</c:f>
              <c:numCache>
                <c:formatCode>General</c:formatCode>
                <c:ptCount val="4"/>
                <c:pt idx="0">
                  <c:v>8.0984532221483108E-2</c:v>
                </c:pt>
                <c:pt idx="1">
                  <c:v>4.0816326530612249E-2</c:v>
                </c:pt>
                <c:pt idx="2">
                  <c:v>0.19607843137254902</c:v>
                </c:pt>
                <c:pt idx="3">
                  <c:v>0.22580645161290322</c:v>
                </c:pt>
              </c:numCache>
            </c:numRef>
          </c:val>
        </c:ser>
        <c:ser>
          <c:idx val="4"/>
          <c:order val="4"/>
          <c:tx>
            <c:strRef>
              <c:f>Sheet1!$F$1</c:f>
              <c:strCache>
                <c:ptCount val="1"/>
                <c:pt idx="0">
                  <c:v>Πολύ Εύκολα</c:v>
                </c:pt>
              </c:strCache>
            </c:strRef>
          </c:tx>
          <c:spPr>
            <a:solidFill>
              <a:schemeClr val="accent3">
                <a:lumMod val="75000"/>
              </a:schemeClr>
            </a:solidFill>
            <a:ln w="25400">
              <a:solidFill>
                <a:schemeClr val="bg1"/>
              </a:solidFill>
            </a:ln>
          </c:spPr>
          <c:invertIfNegative val="0"/>
          <c:dLbls>
            <c:numFmt formatCode="0%" sourceLinked="0"/>
            <c:txPr>
              <a:bodyPr/>
              <a:lstStyle/>
              <a:p>
                <a:pPr>
                  <a:defRPr sz="1400">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Sheet1!$F$2:$F$5</c:f>
              <c:numCache>
                <c:formatCode>General</c:formatCode>
                <c:ptCount val="4"/>
                <c:pt idx="0">
                  <c:v>2.3005243225972038E-2</c:v>
                </c:pt>
                <c:pt idx="1">
                  <c:v>1.0204081632653062E-2</c:v>
                </c:pt>
                <c:pt idx="2">
                  <c:v>5.8823529411764691E-2</c:v>
                </c:pt>
                <c:pt idx="3">
                  <c:v>0.12903225806451613</c:v>
                </c:pt>
              </c:numCache>
            </c:numRef>
          </c:val>
        </c:ser>
        <c:ser>
          <c:idx val="5"/>
          <c:order val="5"/>
          <c:tx>
            <c:strRef>
              <c:f>Sheet1!$G$1</c:f>
              <c:strCache>
                <c:ptCount val="1"/>
                <c:pt idx="0">
                  <c:v>Δ/Α</c:v>
                </c:pt>
              </c:strCache>
            </c:strRef>
          </c:tx>
          <c:invertIfNegative val="0"/>
          <c:dLbls>
            <c:numFmt formatCode="0%" sourceLinked="0"/>
            <c:txPr>
              <a:bodyPr/>
              <a:lstStyle/>
              <a:p>
                <a:pPr>
                  <a:defRPr sz="1400" b="1"/>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Sheet1!$G$2:$G$5</c:f>
              <c:numCache>
                <c:formatCode>General</c:formatCode>
                <c:ptCount val="4"/>
                <c:pt idx="0">
                  <c:v>1.2482125366004411E-2</c:v>
                </c:pt>
                <c:pt idx="1">
                  <c:v>1.0204081632653062E-2</c:v>
                </c:pt>
                <c:pt idx="2">
                  <c:v>1.9607843137254898E-2</c:v>
                </c:pt>
                <c:pt idx="3">
                  <c:v>3.2258064516129031E-2</c:v>
                </c:pt>
              </c:numCache>
            </c:numRef>
          </c:val>
        </c:ser>
        <c:dLbls>
          <c:showLegendKey val="0"/>
          <c:showVal val="0"/>
          <c:showCatName val="0"/>
          <c:showSerName val="0"/>
          <c:showPercent val="0"/>
          <c:showBubbleSize val="0"/>
        </c:dLbls>
        <c:gapWidth val="34"/>
        <c:overlap val="100"/>
        <c:axId val="612150784"/>
        <c:axId val="556809536"/>
      </c:barChart>
      <c:catAx>
        <c:axId val="612150784"/>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56809536"/>
        <c:crosses val="autoZero"/>
        <c:auto val="1"/>
        <c:lblAlgn val="ctr"/>
        <c:lblOffset val="100"/>
        <c:noMultiLvlLbl val="0"/>
      </c:catAx>
      <c:valAx>
        <c:axId val="556809536"/>
        <c:scaling>
          <c:orientation val="minMax"/>
        </c:scaling>
        <c:delete val="1"/>
        <c:axPos val="l"/>
        <c:numFmt formatCode="0%" sourceLinked="1"/>
        <c:majorTickMark val="out"/>
        <c:minorTickMark val="none"/>
        <c:tickLblPos val="nextTo"/>
        <c:crossAx val="612150784"/>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7.1428571428571425E-2"/>
          <c:w val="0.67553155517722452"/>
          <c:h val="0.77818053993250846"/>
        </c:manualLayout>
      </c:layout>
      <c:barChart>
        <c:barDir val="col"/>
        <c:grouping val="percentStacked"/>
        <c:varyColors val="0"/>
        <c:ser>
          <c:idx val="0"/>
          <c:order val="0"/>
          <c:tx>
            <c:strRef>
              <c:f>Sheet1!$B$1</c:f>
              <c:strCache>
                <c:ptCount val="1"/>
                <c:pt idx="0">
                  <c:v>Πολύ Δύσκολα</c:v>
                </c:pt>
              </c:strCache>
            </c:strRef>
          </c:tx>
          <c:spPr>
            <a:solidFill>
              <a:srgbClr val="FFC000"/>
            </a:solidFill>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Sheet1!$B$2:$B$6</c:f>
              <c:numCache>
                <c:formatCode>General</c:formatCode>
                <c:ptCount val="5"/>
                <c:pt idx="0">
                  <c:v>0.177599220587388</c:v>
                </c:pt>
                <c:pt idx="1">
                  <c:v>0.27498048399687752</c:v>
                </c:pt>
                <c:pt idx="2">
                  <c:v>7.4687121517965263E-2</c:v>
                </c:pt>
                <c:pt idx="3">
                  <c:v>4.3604651162790699E-2</c:v>
                </c:pt>
                <c:pt idx="4">
                  <c:v>2.620087336244541E-2</c:v>
                </c:pt>
              </c:numCache>
            </c:numRef>
          </c:val>
        </c:ser>
        <c:ser>
          <c:idx val="1"/>
          <c:order val="1"/>
          <c:tx>
            <c:strRef>
              <c:f>Sheet1!$C$1</c:f>
              <c:strCache>
                <c:ptCount val="1"/>
                <c:pt idx="0">
                  <c:v>Δύσκολα</c:v>
                </c:pt>
              </c:strCache>
            </c:strRef>
          </c:tx>
          <c:spPr>
            <a:solidFill>
              <a:srgbClr val="FFC000">
                <a:alpha val="66000"/>
              </a:srgbClr>
            </a:solidFill>
            <a:ln w="25400">
              <a:solidFill>
                <a:schemeClr val="bg1"/>
              </a:solidFill>
            </a:ln>
          </c:spPr>
          <c:invertIfNegative val="0"/>
          <c:dLbls>
            <c:numFmt formatCode="0%" sourceLinked="0"/>
            <c:txPr>
              <a:bodyPr/>
              <a:lstStyle/>
              <a:p>
                <a:pPr>
                  <a:defRPr sz="1400" b="1">
                    <a:solidFill>
                      <a:schemeClr val="tx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Sheet1!$C$2:$C$6</c:f>
              <c:numCache>
                <c:formatCode>General</c:formatCode>
                <c:ptCount val="5"/>
                <c:pt idx="0">
                  <c:v>0.38812443364254912</c:v>
                </c:pt>
                <c:pt idx="1">
                  <c:v>0.4137392661982825</c:v>
                </c:pt>
                <c:pt idx="2">
                  <c:v>0.41501816713766654</c:v>
                </c:pt>
                <c:pt idx="3">
                  <c:v>0.28687270501835987</c:v>
                </c:pt>
                <c:pt idx="4">
                  <c:v>0.16593886462882093</c:v>
                </c:pt>
              </c:numCache>
            </c:numRef>
          </c:val>
        </c:ser>
        <c:ser>
          <c:idx val="2"/>
          <c:order val="2"/>
          <c:tx>
            <c:strRef>
              <c:f>Sheet1!$D$1</c:f>
              <c:strCache>
                <c:ptCount val="1"/>
                <c:pt idx="0">
                  <c:v>Ούτε Εύκολα ούτε Δύσκολα</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Sheet1!$D$2:$D$6</c:f>
              <c:numCache>
                <c:formatCode>General</c:formatCode>
                <c:ptCount val="5"/>
                <c:pt idx="0">
                  <c:v>0.33197844044145769</c:v>
                </c:pt>
                <c:pt idx="1">
                  <c:v>0.24395003903200629</c:v>
                </c:pt>
                <c:pt idx="2">
                  <c:v>0.46467501009285428</c:v>
                </c:pt>
                <c:pt idx="3">
                  <c:v>0.33246634026927785</c:v>
                </c:pt>
                <c:pt idx="4">
                  <c:v>0.64192139737991272</c:v>
                </c:pt>
              </c:numCache>
            </c:numRef>
          </c:val>
        </c:ser>
        <c:ser>
          <c:idx val="3"/>
          <c:order val="3"/>
          <c:tx>
            <c:strRef>
              <c:f>Sheet1!$E$1</c:f>
              <c:strCache>
                <c:ptCount val="1"/>
                <c:pt idx="0">
                  <c:v>Εύκολα</c:v>
                </c:pt>
              </c:strCache>
            </c:strRef>
          </c:tx>
          <c:spPr>
            <a:solidFill>
              <a:srgbClr val="9BBB59"/>
            </a:solidFill>
            <a:ln w="25400">
              <a:solidFill>
                <a:schemeClr val="bg1"/>
              </a:solidFill>
            </a:ln>
          </c:spPr>
          <c:invertIfNegative val="0"/>
          <c:dLbls>
            <c:numFmt formatCode="0%" sourceLinked="0"/>
            <c:txPr>
              <a:bodyPr/>
              <a:lstStyle/>
              <a:p>
                <a:pPr>
                  <a:defRPr sz="1400">
                    <a:solidFill>
                      <a:schemeClr val="bg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Sheet1!$E$2:$E$6</c:f>
              <c:numCache>
                <c:formatCode>General</c:formatCode>
                <c:ptCount val="5"/>
                <c:pt idx="0">
                  <c:v>7.1749959405593117E-2</c:v>
                </c:pt>
                <c:pt idx="1">
                  <c:v>4.5277127244340361E-2</c:v>
                </c:pt>
                <c:pt idx="2">
                  <c:v>1.6552280985062572E-2</c:v>
                </c:pt>
                <c:pt idx="3">
                  <c:v>0.26962209302325585</c:v>
                </c:pt>
                <c:pt idx="4">
                  <c:v>0.1266375545851528</c:v>
                </c:pt>
              </c:numCache>
            </c:numRef>
          </c:val>
        </c:ser>
        <c:ser>
          <c:idx val="4"/>
          <c:order val="4"/>
          <c:tx>
            <c:strRef>
              <c:f>Sheet1!$F$1</c:f>
              <c:strCache>
                <c:ptCount val="1"/>
                <c:pt idx="0">
                  <c:v>Πολύ Εύκολα</c:v>
                </c:pt>
              </c:strCache>
            </c:strRef>
          </c:tx>
          <c:spPr>
            <a:solidFill>
              <a:schemeClr val="accent3">
                <a:lumMod val="75000"/>
              </a:schemeClr>
            </a:solidFill>
            <a:ln w="25400">
              <a:solidFill>
                <a:schemeClr val="bg1"/>
              </a:solidFill>
            </a:ln>
          </c:spPr>
          <c:invertIfNegative val="0"/>
          <c:dLbls>
            <c:numFmt formatCode="0%" sourceLinked="0"/>
            <c:txPr>
              <a:bodyPr/>
              <a:lstStyle/>
              <a:p>
                <a:pPr>
                  <a:defRPr sz="1400">
                    <a:solidFill>
                      <a:schemeClr val="bg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Sheet1!$F$2:$F$6</c:f>
              <c:numCache>
                <c:formatCode>General</c:formatCode>
                <c:ptCount val="5"/>
                <c:pt idx="0">
                  <c:v>3.0547945923012049E-2</c:v>
                </c:pt>
                <c:pt idx="1">
                  <c:v>2.2053083528493361E-2</c:v>
                </c:pt>
                <c:pt idx="2">
                  <c:v>2.9067420266451347E-2</c:v>
                </c:pt>
                <c:pt idx="3">
                  <c:v>6.7434210526315791E-2</c:v>
                </c:pt>
                <c:pt idx="4">
                  <c:v>3.9301310043668117E-2</c:v>
                </c:pt>
              </c:numCache>
            </c:numRef>
          </c:val>
        </c:ser>
        <c:dLbls>
          <c:showLegendKey val="0"/>
          <c:showVal val="0"/>
          <c:showCatName val="0"/>
          <c:showSerName val="0"/>
          <c:showPercent val="0"/>
          <c:showBubbleSize val="0"/>
        </c:dLbls>
        <c:gapWidth val="34"/>
        <c:overlap val="100"/>
        <c:axId val="612423680"/>
        <c:axId val="598325440"/>
      </c:barChart>
      <c:catAx>
        <c:axId val="612423680"/>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598325440"/>
        <c:crosses val="autoZero"/>
        <c:auto val="1"/>
        <c:lblAlgn val="ctr"/>
        <c:lblOffset val="100"/>
        <c:noMultiLvlLbl val="0"/>
      </c:catAx>
      <c:valAx>
        <c:axId val="598325440"/>
        <c:scaling>
          <c:orientation val="minMax"/>
        </c:scaling>
        <c:delete val="1"/>
        <c:axPos val="l"/>
        <c:numFmt formatCode="0%" sourceLinked="1"/>
        <c:majorTickMark val="out"/>
        <c:minorTickMark val="none"/>
        <c:tickLblPos val="nextTo"/>
        <c:crossAx val="612423680"/>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7.1428571428571425E-2"/>
          <c:w val="0.67553155517722452"/>
          <c:h val="0.77818053993250846"/>
        </c:manualLayout>
      </c:layout>
      <c:barChart>
        <c:barDir val="col"/>
        <c:grouping val="percentStacked"/>
        <c:varyColors val="0"/>
        <c:ser>
          <c:idx val="0"/>
          <c:order val="0"/>
          <c:tx>
            <c:strRef>
              <c:f>Sheet1!$B$1</c:f>
              <c:strCache>
                <c:ptCount val="1"/>
                <c:pt idx="0">
                  <c:v>Πολύ Δύσκολα</c:v>
                </c:pt>
              </c:strCache>
            </c:strRef>
          </c:tx>
          <c:spPr>
            <a:solidFill>
              <a:srgbClr val="FFC000"/>
            </a:solidFill>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Sheet1!$B$2:$B$6</c:f>
              <c:numCache>
                <c:formatCode>General</c:formatCode>
                <c:ptCount val="5"/>
                <c:pt idx="0">
                  <c:v>0.21206518152247364</c:v>
                </c:pt>
                <c:pt idx="1">
                  <c:v>0.28903200624512104</c:v>
                </c:pt>
                <c:pt idx="2">
                  <c:v>0.13282196205086799</c:v>
                </c:pt>
                <c:pt idx="3">
                  <c:v>7.4969400244798048E-2</c:v>
                </c:pt>
                <c:pt idx="4">
                  <c:v>2.620087336244541E-2</c:v>
                </c:pt>
              </c:numCache>
            </c:numRef>
          </c:val>
        </c:ser>
        <c:ser>
          <c:idx val="1"/>
          <c:order val="1"/>
          <c:tx>
            <c:strRef>
              <c:f>Sheet1!$C$1</c:f>
              <c:strCache>
                <c:ptCount val="1"/>
                <c:pt idx="0">
                  <c:v>Δύσκολα</c:v>
                </c:pt>
              </c:strCache>
            </c:strRef>
          </c:tx>
          <c:spPr>
            <a:solidFill>
              <a:srgbClr val="FFC000">
                <a:alpha val="66000"/>
              </a:srgbClr>
            </a:solidFill>
            <a:ln w="25400">
              <a:solidFill>
                <a:schemeClr val="bg1"/>
              </a:solidFill>
            </a:ln>
          </c:spPr>
          <c:invertIfNegative val="0"/>
          <c:dLbls>
            <c:numFmt formatCode="0%" sourceLinked="0"/>
            <c:txPr>
              <a:bodyPr/>
              <a:lstStyle/>
              <a:p>
                <a:pPr>
                  <a:defRPr sz="1400" b="1">
                    <a:solidFill>
                      <a:schemeClr val="tx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Sheet1!$C$2:$C$6</c:f>
              <c:numCache>
                <c:formatCode>General</c:formatCode>
                <c:ptCount val="5"/>
                <c:pt idx="0">
                  <c:v>0.31310073174692138</c:v>
                </c:pt>
                <c:pt idx="1">
                  <c:v>0.33743169398907102</c:v>
                </c:pt>
                <c:pt idx="2">
                  <c:v>0.37747274929350022</c:v>
                </c:pt>
                <c:pt idx="3">
                  <c:v>0.16906364749082009</c:v>
                </c:pt>
                <c:pt idx="4">
                  <c:v>0.15283842794759822</c:v>
                </c:pt>
              </c:numCache>
            </c:numRef>
          </c:val>
        </c:ser>
        <c:ser>
          <c:idx val="2"/>
          <c:order val="2"/>
          <c:tx>
            <c:strRef>
              <c:f>Sheet1!$D$1</c:f>
              <c:strCache>
                <c:ptCount val="1"/>
                <c:pt idx="0">
                  <c:v>Ούτε Εύκολα ούτε Δύσκολα</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Sheet1!$D$2:$D$6</c:f>
              <c:numCache>
                <c:formatCode>General</c:formatCode>
                <c:ptCount val="5"/>
                <c:pt idx="0">
                  <c:v>0.35836218591714553</c:v>
                </c:pt>
                <c:pt idx="1">
                  <c:v>0.27810304449648715</c:v>
                </c:pt>
                <c:pt idx="2">
                  <c:v>0.45660072668550666</c:v>
                </c:pt>
                <c:pt idx="3">
                  <c:v>0.43321603427172595</c:v>
                </c:pt>
                <c:pt idx="4">
                  <c:v>0.56768558951965065</c:v>
                </c:pt>
              </c:numCache>
            </c:numRef>
          </c:val>
        </c:ser>
        <c:ser>
          <c:idx val="3"/>
          <c:order val="3"/>
          <c:tx>
            <c:strRef>
              <c:f>Sheet1!$E$1</c:f>
              <c:strCache>
                <c:ptCount val="1"/>
                <c:pt idx="0">
                  <c:v>Εύκολα</c:v>
                </c:pt>
              </c:strCache>
            </c:strRef>
          </c:tx>
          <c:spPr>
            <a:solidFill>
              <a:srgbClr val="9BBB59"/>
            </a:solidFill>
            <a:ln w="25400">
              <a:solidFill>
                <a:schemeClr val="bg1"/>
              </a:solidFill>
            </a:ln>
          </c:spPr>
          <c:invertIfNegative val="0"/>
          <c:dLbls>
            <c:numFmt formatCode="0%" sourceLinked="0"/>
            <c:txPr>
              <a:bodyPr/>
              <a:lstStyle/>
              <a:p>
                <a:pPr>
                  <a:defRPr sz="1400">
                    <a:solidFill>
                      <a:schemeClr val="bg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Sheet1!$E$2:$E$6</c:f>
              <c:numCache>
                <c:formatCode>General</c:formatCode>
                <c:ptCount val="5"/>
                <c:pt idx="0">
                  <c:v>8.098453222148308E-2</c:v>
                </c:pt>
                <c:pt idx="1">
                  <c:v>5.9328649492583908E-2</c:v>
                </c:pt>
                <c:pt idx="2">
                  <c:v>3.3104561970125151E-2</c:v>
                </c:pt>
                <c:pt idx="3">
                  <c:v>0.21924724602203186</c:v>
                </c:pt>
                <c:pt idx="4">
                  <c:v>0.21397379912663753</c:v>
                </c:pt>
              </c:numCache>
            </c:numRef>
          </c:val>
        </c:ser>
        <c:ser>
          <c:idx val="4"/>
          <c:order val="4"/>
          <c:tx>
            <c:strRef>
              <c:f>Sheet1!$F$1</c:f>
              <c:strCache>
                <c:ptCount val="1"/>
                <c:pt idx="0">
                  <c:v>Πολύ Εύκολα</c:v>
                </c:pt>
              </c:strCache>
            </c:strRef>
          </c:tx>
          <c:spPr>
            <a:solidFill>
              <a:schemeClr val="accent3">
                <a:lumMod val="75000"/>
              </a:schemeClr>
            </a:solidFill>
            <a:ln w="25400">
              <a:solidFill>
                <a:schemeClr val="bg1"/>
              </a:solidFill>
            </a:ln>
          </c:spPr>
          <c:invertIfNegative val="0"/>
          <c:dLbls>
            <c:numFmt formatCode="0%" sourceLinked="0"/>
            <c:txPr>
              <a:bodyPr/>
              <a:lstStyle/>
              <a:p>
                <a:pPr>
                  <a:defRPr sz="1400">
                    <a:solidFill>
                      <a:schemeClr val="bg1"/>
                    </a:solidFill>
                  </a:defRPr>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Sheet1!$F$2:$F$6</c:f>
              <c:numCache>
                <c:formatCode>General</c:formatCode>
                <c:ptCount val="5"/>
                <c:pt idx="0">
                  <c:v>2.3005243225972034E-2</c:v>
                </c:pt>
                <c:pt idx="1">
                  <c:v>2.2053083528493358E-2</c:v>
                </c:pt>
                <c:pt idx="3">
                  <c:v>6.7434210526315791E-2</c:v>
                </c:pt>
                <c:pt idx="4">
                  <c:v>3.9301310043668117E-2</c:v>
                </c:pt>
              </c:numCache>
            </c:numRef>
          </c:val>
        </c:ser>
        <c:ser>
          <c:idx val="5"/>
          <c:order val="5"/>
          <c:tx>
            <c:strRef>
              <c:f>Sheet1!$G$1</c:f>
              <c:strCache>
                <c:ptCount val="1"/>
                <c:pt idx="0">
                  <c:v>Δ/Α</c:v>
                </c:pt>
              </c:strCache>
            </c:strRef>
          </c:tx>
          <c:invertIfNegative val="0"/>
          <c:dLbls>
            <c:numFmt formatCode="0%" sourceLinked="0"/>
            <c:txPr>
              <a:bodyPr/>
              <a:lstStyle/>
              <a:p>
                <a:pPr>
                  <a:defRPr sz="1400" b="1"/>
                </a:pPr>
                <a:endParaRPr lang="el-GR"/>
              </a:p>
            </c:txPr>
            <c:dLblPos val="ctr"/>
            <c:showLegendKey val="0"/>
            <c:showVal val="1"/>
            <c:showCatName val="0"/>
            <c:showSerName val="0"/>
            <c:showPercent val="0"/>
            <c:showBubbleSize val="0"/>
            <c:showLeaderLines val="0"/>
          </c:dLbls>
          <c:cat>
            <c:strRef>
              <c:f>Sheet1!$A$2:$A$6</c:f>
              <c:strCache>
                <c:ptCount val="5"/>
                <c:pt idx="0">
                  <c:v>Σύνολο</c:v>
                </c:pt>
                <c:pt idx="1">
                  <c:v>Λιγότερους από 10</c:v>
                </c:pt>
                <c:pt idx="2">
                  <c:v>10 έως 49</c:v>
                </c:pt>
                <c:pt idx="3">
                  <c:v>50 έως 249</c:v>
                </c:pt>
                <c:pt idx="4">
                  <c:v>250 και άνω*</c:v>
                </c:pt>
              </c:strCache>
            </c:strRef>
          </c:cat>
          <c:val>
            <c:numRef>
              <c:f>Sheet1!$G$2:$G$6</c:f>
              <c:numCache>
                <c:formatCode>General</c:formatCode>
                <c:ptCount val="5"/>
                <c:pt idx="0">
                  <c:v>1.2482125366004409E-2</c:v>
                </c:pt>
                <c:pt idx="1">
                  <c:v>1.4051522248243556E-2</c:v>
                </c:pt>
                <c:pt idx="3">
                  <c:v>3.6069461444308448E-2</c:v>
                </c:pt>
              </c:numCache>
            </c:numRef>
          </c:val>
        </c:ser>
        <c:dLbls>
          <c:showLegendKey val="0"/>
          <c:showVal val="0"/>
          <c:showCatName val="0"/>
          <c:showSerName val="0"/>
          <c:showPercent val="0"/>
          <c:showBubbleSize val="0"/>
        </c:dLbls>
        <c:gapWidth val="34"/>
        <c:overlap val="100"/>
        <c:axId val="611757056"/>
        <c:axId val="611803136"/>
      </c:barChart>
      <c:catAx>
        <c:axId val="611757056"/>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611803136"/>
        <c:crosses val="autoZero"/>
        <c:auto val="1"/>
        <c:lblAlgn val="ctr"/>
        <c:lblOffset val="100"/>
        <c:noMultiLvlLbl val="0"/>
      </c:catAx>
      <c:valAx>
        <c:axId val="611803136"/>
        <c:scaling>
          <c:orientation val="minMax"/>
        </c:scaling>
        <c:delete val="1"/>
        <c:axPos val="l"/>
        <c:numFmt formatCode="0%" sourceLinked="1"/>
        <c:majorTickMark val="out"/>
        <c:minorTickMark val="none"/>
        <c:tickLblPos val="nextTo"/>
        <c:crossAx val="611757056"/>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529691215869989E-2"/>
          <c:y val="5.5858946351319515E-2"/>
          <c:w val="0.47240615927757662"/>
          <c:h val="0.63169645926592766"/>
        </c:manualLayout>
      </c:layout>
      <c:barChart>
        <c:barDir val="col"/>
        <c:grouping val="percentStacked"/>
        <c:varyColors val="0"/>
        <c:ser>
          <c:idx val="0"/>
          <c:order val="0"/>
          <c:tx>
            <c:strRef>
              <c:f>Tabelle1!$B$1</c:f>
              <c:strCache>
                <c:ptCount val="1"/>
                <c:pt idx="0">
                  <c:v>Πολύ Αρνητικά</c:v>
                </c:pt>
              </c:strCache>
            </c:strRef>
          </c:tx>
          <c:spPr>
            <a:solidFill>
              <a:schemeClr val="accent2">
                <a:lumMod val="50000"/>
              </a:schemeClr>
            </a:solidFill>
            <a:ln w="12700">
              <a:solidFill>
                <a:schemeClr val="bg1"/>
              </a:solidFill>
            </a:ln>
            <a:effectLst/>
          </c:spPr>
          <c:invertIfNegative val="0"/>
          <c:dPt>
            <c:idx val="0"/>
            <c:invertIfNegative val="0"/>
            <c:bubble3D val="0"/>
            <c:explosion val="14"/>
          </c:dPt>
          <c:dPt>
            <c:idx val="1"/>
            <c:invertIfNegative val="0"/>
            <c:bubble3D val="0"/>
          </c:dPt>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Tabelle1!$A$2:$A$3</c:f>
              <c:strCache>
                <c:ptCount val="2"/>
                <c:pt idx="0">
                  <c:v>Κλάδος</c:v>
                </c:pt>
                <c:pt idx="1">
                  <c:v>Επιχείρηση</c:v>
                </c:pt>
              </c:strCache>
            </c:strRef>
          </c:cat>
          <c:val>
            <c:numRef>
              <c:f>Tabelle1!$B$2:$B$3</c:f>
              <c:numCache>
                <c:formatCode>General</c:formatCode>
                <c:ptCount val="2"/>
                <c:pt idx="0" formatCode="0.00">
                  <c:v>0.4</c:v>
                </c:pt>
                <c:pt idx="1">
                  <c:v>0.2</c:v>
                </c:pt>
              </c:numCache>
            </c:numRef>
          </c:val>
        </c:ser>
        <c:ser>
          <c:idx val="1"/>
          <c:order val="1"/>
          <c:tx>
            <c:strRef>
              <c:f>Tabelle1!$C$1</c:f>
              <c:strCache>
                <c:ptCount val="1"/>
                <c:pt idx="0">
                  <c:v>Αρνητικά</c:v>
                </c:pt>
              </c:strCache>
            </c:strRef>
          </c:tx>
          <c:spPr>
            <a:solidFill>
              <a:schemeClr val="accent2"/>
            </a:solidFill>
            <a:ln w="127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Tabelle1!$A$2:$A$3</c:f>
              <c:strCache>
                <c:ptCount val="2"/>
                <c:pt idx="0">
                  <c:v>Κλάδος</c:v>
                </c:pt>
                <c:pt idx="1">
                  <c:v>Επιχείρηση</c:v>
                </c:pt>
              </c:strCache>
            </c:strRef>
          </c:cat>
          <c:val>
            <c:numRef>
              <c:f>Tabelle1!$C$2:$C$3</c:f>
              <c:numCache>
                <c:formatCode>General</c:formatCode>
                <c:ptCount val="2"/>
                <c:pt idx="0">
                  <c:v>0.43</c:v>
                </c:pt>
                <c:pt idx="1">
                  <c:v>0.53</c:v>
                </c:pt>
              </c:numCache>
            </c:numRef>
          </c:val>
        </c:ser>
        <c:ser>
          <c:idx val="2"/>
          <c:order val="2"/>
          <c:tx>
            <c:strRef>
              <c:f>Tabelle1!$D$1</c:f>
              <c:strCache>
                <c:ptCount val="1"/>
                <c:pt idx="0">
                  <c:v>Ούτε Αρνητικά Ούτε Θετικά</c:v>
                </c:pt>
              </c:strCache>
            </c:strRef>
          </c:tx>
          <c:spPr>
            <a:solidFill>
              <a:schemeClr val="bg1">
                <a:lumMod val="65000"/>
              </a:schemeClr>
            </a:solidFill>
            <a:ln w="12700">
              <a:solidFill>
                <a:schemeClr val="bg1"/>
              </a:solidFill>
            </a:ln>
          </c:spPr>
          <c:invertIfNegative val="0"/>
          <c:dLbls>
            <c:numFmt formatCode="0%" sourceLinked="0"/>
            <c:txPr>
              <a:bodyPr/>
              <a:lstStyle/>
              <a:p>
                <a:pPr>
                  <a:defRPr sz="1400" b="1">
                    <a:solidFill>
                      <a:schemeClr val="tx1"/>
                    </a:solidFill>
                  </a:defRPr>
                </a:pPr>
                <a:endParaRPr lang="el-GR"/>
              </a:p>
            </c:txPr>
            <c:dLblPos val="ctr"/>
            <c:showLegendKey val="0"/>
            <c:showVal val="1"/>
            <c:showCatName val="0"/>
            <c:showSerName val="0"/>
            <c:showPercent val="0"/>
            <c:showBubbleSize val="0"/>
            <c:showLeaderLines val="0"/>
          </c:dLbls>
          <c:cat>
            <c:strRef>
              <c:f>Tabelle1!$A$2:$A$3</c:f>
              <c:strCache>
                <c:ptCount val="2"/>
                <c:pt idx="0">
                  <c:v>Κλάδος</c:v>
                </c:pt>
                <c:pt idx="1">
                  <c:v>Επιχείρηση</c:v>
                </c:pt>
              </c:strCache>
            </c:strRef>
          </c:cat>
          <c:val>
            <c:numRef>
              <c:f>Tabelle1!$D$2:$D$3</c:f>
              <c:numCache>
                <c:formatCode>General</c:formatCode>
                <c:ptCount val="2"/>
                <c:pt idx="0">
                  <c:v>0.12</c:v>
                </c:pt>
                <c:pt idx="1">
                  <c:v>0.18</c:v>
                </c:pt>
              </c:numCache>
            </c:numRef>
          </c:val>
        </c:ser>
        <c:ser>
          <c:idx val="3"/>
          <c:order val="3"/>
          <c:tx>
            <c:strRef>
              <c:f>Tabelle1!$E$1</c:f>
              <c:strCache>
                <c:ptCount val="1"/>
                <c:pt idx="0">
                  <c:v>Θετικά</c:v>
                </c:pt>
              </c:strCache>
            </c:strRef>
          </c:tx>
          <c:spPr>
            <a:solidFill>
              <a:schemeClr val="accent3"/>
            </a:solidFill>
            <a:ln w="22225">
              <a:solidFill>
                <a:schemeClr val="bg1"/>
              </a:solidFill>
            </a:ln>
          </c:spPr>
          <c:invertIfNegative val="0"/>
          <c:dLbls>
            <c:numFmt formatCode="0%" sourceLinked="0"/>
            <c:txPr>
              <a:bodyPr/>
              <a:lstStyle/>
              <a:p>
                <a:pPr>
                  <a:defRPr sz="1400"/>
                </a:pPr>
                <a:endParaRPr lang="el-GR"/>
              </a:p>
            </c:txPr>
            <c:dLblPos val="ctr"/>
            <c:showLegendKey val="0"/>
            <c:showVal val="1"/>
            <c:showCatName val="0"/>
            <c:showSerName val="0"/>
            <c:showPercent val="0"/>
            <c:showBubbleSize val="0"/>
            <c:showLeaderLines val="0"/>
          </c:dLbls>
          <c:cat>
            <c:strRef>
              <c:f>Tabelle1!$A$2:$A$3</c:f>
              <c:strCache>
                <c:ptCount val="2"/>
                <c:pt idx="0">
                  <c:v>Κλάδος</c:v>
                </c:pt>
                <c:pt idx="1">
                  <c:v>Επιχείρηση</c:v>
                </c:pt>
              </c:strCache>
            </c:strRef>
          </c:cat>
          <c:val>
            <c:numRef>
              <c:f>Tabelle1!$E$2:$E$3</c:f>
              <c:numCache>
                <c:formatCode>General</c:formatCode>
                <c:ptCount val="2"/>
                <c:pt idx="0">
                  <c:v>0.04</c:v>
                </c:pt>
                <c:pt idx="1">
                  <c:v>0.08</c:v>
                </c:pt>
              </c:numCache>
            </c:numRef>
          </c:val>
        </c:ser>
        <c:ser>
          <c:idx val="4"/>
          <c:order val="4"/>
          <c:tx>
            <c:strRef>
              <c:f>Tabelle1!$F$1</c:f>
              <c:strCache>
                <c:ptCount val="1"/>
                <c:pt idx="0">
                  <c:v>Πολύ θετικα</c:v>
                </c:pt>
              </c:strCache>
            </c:strRef>
          </c:tx>
          <c:spPr>
            <a:solidFill>
              <a:schemeClr val="accent3">
                <a:lumMod val="50000"/>
              </a:schemeClr>
            </a:solidFill>
          </c:spPr>
          <c:invertIfNegative val="0"/>
          <c:cat>
            <c:strRef>
              <c:f>Tabelle1!$A$2:$A$3</c:f>
              <c:strCache>
                <c:ptCount val="2"/>
                <c:pt idx="0">
                  <c:v>Κλάδος</c:v>
                </c:pt>
                <c:pt idx="1">
                  <c:v>Επιχείρηση</c:v>
                </c:pt>
              </c:strCache>
            </c:strRef>
          </c:cat>
          <c:val>
            <c:numRef>
              <c:f>Tabelle1!$F$2:$F$3</c:f>
              <c:numCache>
                <c:formatCode>General</c:formatCode>
                <c:ptCount val="2"/>
                <c:pt idx="0">
                  <c:v>0.01</c:v>
                </c:pt>
              </c:numCache>
            </c:numRef>
          </c:val>
        </c:ser>
        <c:ser>
          <c:idx val="5"/>
          <c:order val="5"/>
          <c:tx>
            <c:strRef>
              <c:f>Tabelle1!$G$1</c:f>
              <c:strCache>
                <c:ptCount val="1"/>
                <c:pt idx="0">
                  <c:v>Δ/Α</c:v>
                </c:pt>
              </c:strCache>
            </c:strRef>
          </c:tx>
          <c:spPr>
            <a:ln w="19050">
              <a:solidFill>
                <a:schemeClr val="bg1"/>
              </a:solidFill>
            </a:ln>
          </c:spPr>
          <c:invertIfNegative val="0"/>
          <c:cat>
            <c:strRef>
              <c:f>Tabelle1!$A$2:$A$3</c:f>
              <c:strCache>
                <c:ptCount val="2"/>
                <c:pt idx="0">
                  <c:v>Κλάδος</c:v>
                </c:pt>
                <c:pt idx="1">
                  <c:v>Επιχείρηση</c:v>
                </c:pt>
              </c:strCache>
            </c:strRef>
          </c:cat>
          <c:val>
            <c:numRef>
              <c:f>Tabelle1!$G$2:$G$3</c:f>
              <c:numCache>
                <c:formatCode>General</c:formatCode>
                <c:ptCount val="2"/>
                <c:pt idx="1">
                  <c:v>0.01</c:v>
                </c:pt>
              </c:numCache>
            </c:numRef>
          </c:val>
        </c:ser>
        <c:dLbls>
          <c:showLegendKey val="0"/>
          <c:showVal val="0"/>
          <c:showCatName val="0"/>
          <c:showSerName val="0"/>
          <c:showPercent val="0"/>
          <c:showBubbleSize val="0"/>
        </c:dLbls>
        <c:gapWidth val="24"/>
        <c:overlap val="100"/>
        <c:axId val="34286080"/>
        <c:axId val="516552320"/>
      </c:barChart>
      <c:catAx>
        <c:axId val="34286080"/>
        <c:scaling>
          <c:orientation val="minMax"/>
        </c:scaling>
        <c:delete val="0"/>
        <c:axPos val="b"/>
        <c:majorTickMark val="out"/>
        <c:minorTickMark val="none"/>
        <c:tickLblPos val="nextTo"/>
        <c:spPr>
          <a:ln w="25400">
            <a:solidFill>
              <a:schemeClr val="bg1">
                <a:lumMod val="75000"/>
              </a:schemeClr>
            </a:solidFill>
          </a:ln>
        </c:spPr>
        <c:txPr>
          <a:bodyPr/>
          <a:lstStyle/>
          <a:p>
            <a:pPr>
              <a:defRPr sz="1400" b="1"/>
            </a:pPr>
            <a:endParaRPr lang="el-GR"/>
          </a:p>
        </c:txPr>
        <c:crossAx val="516552320"/>
        <c:crosses val="autoZero"/>
        <c:auto val="1"/>
        <c:lblAlgn val="ctr"/>
        <c:lblOffset val="100"/>
        <c:noMultiLvlLbl val="0"/>
      </c:catAx>
      <c:valAx>
        <c:axId val="516552320"/>
        <c:scaling>
          <c:orientation val="minMax"/>
        </c:scaling>
        <c:delete val="1"/>
        <c:axPos val="l"/>
        <c:numFmt formatCode="0%" sourceLinked="1"/>
        <c:majorTickMark val="out"/>
        <c:minorTickMark val="none"/>
        <c:tickLblPos val="nextTo"/>
        <c:crossAx val="34286080"/>
        <c:crosses val="autoZero"/>
        <c:crossBetween val="between"/>
      </c:valAx>
      <c:spPr>
        <a:effectLst/>
      </c:spPr>
    </c:plotArea>
    <c:legend>
      <c:legendPos val="r"/>
      <c:layout>
        <c:manualLayout>
          <c:xMode val="edge"/>
          <c:yMode val="edge"/>
          <c:x val="0.52114904576113241"/>
          <c:y val="5.3173807936972128E-2"/>
          <c:w val="0.40543008333942732"/>
          <c:h val="0.70737033366672197"/>
        </c:manualLayout>
      </c:layout>
      <c:overlay val="0"/>
      <c:txPr>
        <a:bodyPr/>
        <a:lstStyle/>
        <a:p>
          <a:pPr>
            <a:defRPr sz="1400"/>
          </a:pPr>
          <a:endParaRPr lang="el-GR"/>
        </a:p>
      </c:txPr>
    </c:legend>
    <c:plotVisOnly val="1"/>
    <c:dispBlanksAs val="zero"/>
    <c:showDLblsOverMax val="0"/>
  </c:chart>
  <c:txPr>
    <a:bodyPr/>
    <a:lstStyle/>
    <a:p>
      <a:pPr>
        <a:defRPr sz="1800"/>
      </a:pPr>
      <a:endParaRPr lang="el-GR"/>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3"/>
            </a:solidFill>
            <a:ln w="25400">
              <a:solidFill>
                <a:schemeClr val="bg1"/>
              </a:solidFill>
            </a:ln>
            <a:effectLst>
              <a:outerShdw blurRad="50800" dist="38100" dir="2700000" algn="tl" rotWithShape="0">
                <a:prstClr val="black">
                  <a:alpha val="40000"/>
                </a:prstClr>
              </a:outerShdw>
            </a:effectLst>
          </c:spPr>
          <c:invertIfNegative val="0"/>
          <c:dLbls>
            <c:txPr>
              <a:bodyPr/>
              <a:lstStyle/>
              <a:p>
                <a:pPr>
                  <a:defRPr sz="1400"/>
                </a:pPr>
                <a:endParaRPr lang="el-GR"/>
              </a:p>
            </c:txPr>
            <c:dLblPos val="outEnd"/>
            <c:showLegendKey val="0"/>
            <c:showVal val="1"/>
            <c:showCatName val="0"/>
            <c:showSerName val="0"/>
            <c:showPercent val="0"/>
            <c:showBubbleSize val="0"/>
            <c:showLeaderLines val="0"/>
          </c:dLbls>
          <c:cat>
            <c:strRef>
              <c:f>Sheet1!$A$2:$A$10</c:f>
              <c:strCache>
                <c:ptCount val="9"/>
                <c:pt idx="0">
                  <c:v>Πολιτική Αστάθεια</c:v>
                </c:pt>
                <c:pt idx="1">
                  <c:v>Φορολογία</c:v>
                </c:pt>
                <c:pt idx="2">
                  <c:v>Περιορισμοί Κεφαλαίων</c:v>
                </c:pt>
                <c:pt idx="3">
                  <c:v>Υψηλές Ασφαλιστικές Εισφορές</c:v>
                </c:pt>
                <c:pt idx="4">
                  <c:v>Έλλειψη Ρευστότητας από την τράπεζα</c:v>
                </c:pt>
                <c:pt idx="5">
                  <c:v>Γραφειοκρατία</c:v>
                </c:pt>
                <c:pt idx="6">
                  <c:v>Υψηλό Μισθολογικό Κόστος</c:v>
                </c:pt>
                <c:pt idx="7">
                  <c:v>Ενεργειακό Κόστος</c:v>
                </c:pt>
                <c:pt idx="8">
                  <c:v>Άλλο</c:v>
                </c:pt>
              </c:strCache>
            </c:strRef>
          </c:cat>
          <c:val>
            <c:numRef>
              <c:f>Sheet1!$B$2:$B$10</c:f>
              <c:numCache>
                <c:formatCode>0%</c:formatCode>
                <c:ptCount val="9"/>
                <c:pt idx="0">
                  <c:v>0.40216747942780212</c:v>
                </c:pt>
                <c:pt idx="1">
                  <c:v>0.26395269049252806</c:v>
                </c:pt>
                <c:pt idx="2">
                  <c:v>8.5426346031962211E-2</c:v>
                </c:pt>
                <c:pt idx="3">
                  <c:v>7.0623791989021176E-2</c:v>
                </c:pt>
                <c:pt idx="4">
                  <c:v>6.0556379083666394E-2</c:v>
                </c:pt>
                <c:pt idx="5">
                  <c:v>4.4329092309062249E-2</c:v>
                </c:pt>
                <c:pt idx="6">
                  <c:v>2.7970855834856721E-2</c:v>
                </c:pt>
                <c:pt idx="7">
                  <c:v>8.8312477411176833E-3</c:v>
                </c:pt>
                <c:pt idx="8">
                  <c:v>3.6142117089983404E-2</c:v>
                </c:pt>
              </c:numCache>
            </c:numRef>
          </c:val>
        </c:ser>
        <c:dLbls>
          <c:showLegendKey val="0"/>
          <c:showVal val="0"/>
          <c:showCatName val="0"/>
          <c:showSerName val="0"/>
          <c:showPercent val="0"/>
          <c:showBubbleSize val="0"/>
        </c:dLbls>
        <c:gapWidth val="26"/>
        <c:axId val="612462592"/>
        <c:axId val="611806016"/>
      </c:barChart>
      <c:catAx>
        <c:axId val="612462592"/>
        <c:scaling>
          <c:orientation val="maxMin"/>
        </c:scaling>
        <c:delete val="0"/>
        <c:axPos val="l"/>
        <c:majorTickMark val="out"/>
        <c:minorTickMark val="none"/>
        <c:tickLblPos val="nextTo"/>
        <c:txPr>
          <a:bodyPr/>
          <a:lstStyle/>
          <a:p>
            <a:pPr>
              <a:defRPr sz="1400" b="1"/>
            </a:pPr>
            <a:endParaRPr lang="el-GR"/>
          </a:p>
        </c:txPr>
        <c:crossAx val="611806016"/>
        <c:crosses val="autoZero"/>
        <c:auto val="1"/>
        <c:lblAlgn val="ctr"/>
        <c:lblOffset val="100"/>
        <c:noMultiLvlLbl val="0"/>
      </c:catAx>
      <c:valAx>
        <c:axId val="611806016"/>
        <c:scaling>
          <c:orientation val="minMax"/>
          <c:max val="0.60000000000000009"/>
        </c:scaling>
        <c:delete val="1"/>
        <c:axPos val="t"/>
        <c:numFmt formatCode="0%" sourceLinked="0"/>
        <c:majorTickMark val="out"/>
        <c:minorTickMark val="none"/>
        <c:tickLblPos val="nextTo"/>
        <c:crossAx val="612462592"/>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3"/>
            </a:solidFill>
            <a:ln w="25400">
              <a:solidFill>
                <a:schemeClr val="bg1"/>
              </a:solidFill>
            </a:ln>
            <a:effectLst>
              <a:outerShdw blurRad="50800" dist="38100" dir="2700000" algn="tl" rotWithShape="0">
                <a:prstClr val="black">
                  <a:alpha val="40000"/>
                </a:prstClr>
              </a:outerShdw>
            </a:effectLst>
          </c:spPr>
          <c:invertIfNegative val="0"/>
          <c:dLbls>
            <c:txPr>
              <a:bodyPr/>
              <a:lstStyle/>
              <a:p>
                <a:pPr>
                  <a:defRPr sz="1400"/>
                </a:pPr>
                <a:endParaRPr lang="el-GR"/>
              </a:p>
            </c:txPr>
            <c:dLblPos val="outEnd"/>
            <c:showLegendKey val="0"/>
            <c:showVal val="1"/>
            <c:showCatName val="0"/>
            <c:showSerName val="0"/>
            <c:showPercent val="0"/>
            <c:showBubbleSize val="0"/>
            <c:showLeaderLines val="0"/>
          </c:dLbls>
          <c:cat>
            <c:strRef>
              <c:f>Sheet1!$A$2:$A$9</c:f>
              <c:strCache>
                <c:ptCount val="8"/>
                <c:pt idx="0">
                  <c:v>Μισθοδοσία</c:v>
                </c:pt>
                <c:pt idx="1">
                  <c:v>Εφορία</c:v>
                </c:pt>
                <c:pt idx="2">
                  <c:v>Ασφαλιστικούς Οργανισμούς</c:v>
                </c:pt>
                <c:pt idx="3">
                  <c:v>Προμηθευτές</c:v>
                </c:pt>
                <c:pt idx="4">
                  <c:v>Λοιπά Λειτουργικά Έξοδα</c:v>
                </c:pt>
                <c:pt idx="5">
                  <c:v>Τράπεζες</c:v>
                </c:pt>
                <c:pt idx="6">
                  <c:v>Ενοίκιο</c:v>
                </c:pt>
                <c:pt idx="7">
                  <c:v>Άλλο </c:v>
                </c:pt>
              </c:strCache>
            </c:strRef>
          </c:cat>
          <c:val>
            <c:numRef>
              <c:f>Sheet1!$B$2:$B$9</c:f>
              <c:numCache>
                <c:formatCode>0%</c:formatCode>
                <c:ptCount val="8"/>
                <c:pt idx="0">
                  <c:v>0.36505807863466838</c:v>
                </c:pt>
                <c:pt idx="1">
                  <c:v>0.33836392386061132</c:v>
                </c:pt>
                <c:pt idx="2">
                  <c:v>0.14426586070468303</c:v>
                </c:pt>
                <c:pt idx="3">
                  <c:v>7.8654683986843082E-2</c:v>
                </c:pt>
                <c:pt idx="4">
                  <c:v>4.0564974013063533E-2</c:v>
                </c:pt>
                <c:pt idx="5">
                  <c:v>1.3877491109732262E-2</c:v>
                </c:pt>
                <c:pt idx="6">
                  <c:v>9.6074938451992577E-3</c:v>
                </c:pt>
                <c:pt idx="7">
                  <c:v>9.6074938451992577E-3</c:v>
                </c:pt>
              </c:numCache>
            </c:numRef>
          </c:val>
        </c:ser>
        <c:dLbls>
          <c:showLegendKey val="0"/>
          <c:showVal val="0"/>
          <c:showCatName val="0"/>
          <c:showSerName val="0"/>
          <c:showPercent val="0"/>
          <c:showBubbleSize val="0"/>
        </c:dLbls>
        <c:gapWidth val="26"/>
        <c:axId val="628385792"/>
        <c:axId val="556953536"/>
      </c:barChart>
      <c:catAx>
        <c:axId val="628385792"/>
        <c:scaling>
          <c:orientation val="maxMin"/>
        </c:scaling>
        <c:delete val="0"/>
        <c:axPos val="l"/>
        <c:majorTickMark val="out"/>
        <c:minorTickMark val="none"/>
        <c:tickLblPos val="nextTo"/>
        <c:txPr>
          <a:bodyPr/>
          <a:lstStyle/>
          <a:p>
            <a:pPr>
              <a:defRPr sz="1400" b="1"/>
            </a:pPr>
            <a:endParaRPr lang="el-GR"/>
          </a:p>
        </c:txPr>
        <c:crossAx val="556953536"/>
        <c:crosses val="autoZero"/>
        <c:auto val="1"/>
        <c:lblAlgn val="ctr"/>
        <c:lblOffset val="100"/>
        <c:noMultiLvlLbl val="0"/>
      </c:catAx>
      <c:valAx>
        <c:axId val="556953536"/>
        <c:scaling>
          <c:orientation val="minMax"/>
          <c:max val="0.60000000000000009"/>
        </c:scaling>
        <c:delete val="1"/>
        <c:axPos val="t"/>
        <c:numFmt formatCode="0%" sourceLinked="0"/>
        <c:majorTickMark val="out"/>
        <c:minorTickMark val="none"/>
        <c:tickLblPos val="nextTo"/>
        <c:crossAx val="628385792"/>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8059869962869E-4"/>
          <c:y val="6.7501574505027875E-2"/>
          <c:w val="0.47240615927757662"/>
          <c:h val="0.86454890349589331"/>
        </c:manualLayout>
      </c:layout>
      <c:doughnutChart>
        <c:varyColors val="1"/>
        <c:ser>
          <c:idx val="0"/>
          <c:order val="0"/>
          <c:tx>
            <c:strRef>
              <c:f>Tabelle1!$B$1</c:f>
              <c:strCache>
                <c:ptCount val="1"/>
                <c:pt idx="0">
                  <c:v>Σύνολο</c:v>
                </c:pt>
              </c:strCache>
            </c:strRef>
          </c:tx>
          <c:spPr>
            <a:gradFill flip="none" rotWithShape="1">
              <a:gsLst>
                <a:gs pos="0">
                  <a:schemeClr val="accent1">
                    <a:lumMod val="75000"/>
                  </a:schemeClr>
                </a:gs>
                <a:gs pos="100000">
                  <a:schemeClr val="accent1"/>
                </a:gs>
              </a:gsLst>
              <a:lin ang="16200000" scaled="1"/>
              <a:tileRect/>
            </a:gradFill>
            <a:ln>
              <a:solidFill>
                <a:schemeClr val="bg1">
                  <a:lumMod val="95000"/>
                </a:schemeClr>
              </a:solidFill>
            </a:ln>
            <a:effectLst>
              <a:outerShdw blurRad="50800" dist="38100" dir="2700000" algn="tl" rotWithShape="0">
                <a:prstClr val="black">
                  <a:alpha val="40000"/>
                </a:prstClr>
              </a:outerShdw>
            </a:effectLst>
          </c:spPr>
          <c:dPt>
            <c:idx val="0"/>
            <c:bubble3D val="0"/>
            <c:explosion val="14"/>
            <c:spPr>
              <a:solidFill>
                <a:schemeClr val="accent3">
                  <a:lumMod val="75000"/>
                </a:schemeClr>
              </a:solidFill>
              <a:ln>
                <a:solidFill>
                  <a:schemeClr val="bg1">
                    <a:lumMod val="95000"/>
                  </a:schemeClr>
                </a:solidFill>
              </a:ln>
              <a:effectLst>
                <a:outerShdw blurRad="50800" dist="38100" dir="2700000" algn="tl" rotWithShape="0">
                  <a:prstClr val="black">
                    <a:alpha val="40000"/>
                  </a:prstClr>
                </a:outerShdw>
              </a:effectLst>
            </c:spPr>
          </c:dPt>
          <c:dPt>
            <c:idx val="1"/>
            <c:bubble3D val="0"/>
            <c:spPr>
              <a:solidFill>
                <a:schemeClr val="accent2"/>
              </a:solidFill>
              <a:ln>
                <a:solidFill>
                  <a:schemeClr val="bg1">
                    <a:lumMod val="95000"/>
                  </a:schemeClr>
                </a:solidFill>
              </a:ln>
              <a:effectLst>
                <a:outerShdw blurRad="50800" dist="38100" dir="2700000" algn="tl" rotWithShape="0">
                  <a:prstClr val="black">
                    <a:alpha val="40000"/>
                  </a:prstClr>
                </a:outerShdw>
              </a:effectLst>
            </c:spPr>
          </c:dPt>
          <c:dLbls>
            <c:dLbl>
              <c:idx val="0"/>
              <c:layout>
                <c:manualLayout>
                  <c:x val="-7.9478994967685111E-4"/>
                  <c:y val="8.8365656424305977E-3"/>
                </c:manualLayout>
              </c:layout>
              <c:showLegendKey val="0"/>
              <c:showVal val="1"/>
              <c:showCatName val="0"/>
              <c:showSerName val="0"/>
              <c:showPercent val="0"/>
              <c:showBubbleSize val="0"/>
            </c:dLbl>
            <c:dLbl>
              <c:idx val="1"/>
              <c:layout>
                <c:manualLayout>
                  <c:x val="1.848481048903257E-3"/>
                  <c:y val="3.4630656191775806E-2"/>
                </c:manualLayout>
              </c:layout>
              <c:showLegendKey val="0"/>
              <c:showVal val="1"/>
              <c:showCatName val="0"/>
              <c:showSerName val="0"/>
              <c:showPercent val="0"/>
              <c:showBubbleSize val="0"/>
            </c:dLbl>
            <c:dLbl>
              <c:idx val="3"/>
              <c:numFmt formatCode="0%" sourceLinked="0"/>
              <c:spPr/>
              <c:txPr>
                <a:bodyPr/>
                <a:lstStyle/>
                <a:p>
                  <a:pPr>
                    <a:defRPr sz="1400" b="1">
                      <a:solidFill>
                        <a:schemeClr val="tx1"/>
                      </a:solidFill>
                    </a:defRPr>
                  </a:pPr>
                  <a:endParaRPr lang="el-GR"/>
                </a:p>
              </c:txPr>
              <c:showLegendKey val="0"/>
              <c:showVal val="1"/>
              <c:showCatName val="0"/>
              <c:showSerName val="0"/>
              <c:showPercent val="0"/>
              <c:showBubbleSize val="0"/>
            </c:dLbl>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1"/>
          </c:dLbls>
          <c:cat>
            <c:strRef>
              <c:f>Tabelle1!$A$2:$A$3</c:f>
              <c:strCache>
                <c:ptCount val="2"/>
                <c:pt idx="0">
                  <c:v>Ναι</c:v>
                </c:pt>
                <c:pt idx="1">
                  <c:v>Όχι</c:v>
                </c:pt>
              </c:strCache>
            </c:strRef>
          </c:cat>
          <c:val>
            <c:numRef>
              <c:f>Tabelle1!$B$2:$B$3</c:f>
              <c:numCache>
                <c:formatCode>General</c:formatCode>
                <c:ptCount val="2"/>
                <c:pt idx="0">
                  <c:v>0.78</c:v>
                </c:pt>
                <c:pt idx="1">
                  <c:v>0.22</c:v>
                </c:pt>
              </c:numCache>
            </c:numRef>
          </c:val>
        </c:ser>
        <c:dLbls>
          <c:showLegendKey val="0"/>
          <c:showVal val="0"/>
          <c:showCatName val="0"/>
          <c:showSerName val="0"/>
          <c:showPercent val="0"/>
          <c:showBubbleSize val="0"/>
          <c:showLeaderLines val="1"/>
        </c:dLbls>
        <c:firstSliceAng val="0"/>
        <c:holeSize val="50"/>
      </c:doughnutChart>
    </c:plotArea>
    <c:legend>
      <c:legendPos val="b"/>
      <c:layout/>
      <c:overlay val="0"/>
      <c:txPr>
        <a:bodyPr/>
        <a:lstStyle/>
        <a:p>
          <a:pPr>
            <a:defRPr sz="1400"/>
          </a:pPr>
          <a:endParaRPr lang="el-GR"/>
        </a:p>
      </c:txPr>
    </c:legend>
    <c:plotVisOnly val="1"/>
    <c:dispBlanksAs val="zero"/>
    <c:showDLblsOverMax val="0"/>
  </c:chart>
  <c:txPr>
    <a:bodyPr/>
    <a:lstStyle/>
    <a:p>
      <a:pPr>
        <a:defRPr sz="1800"/>
      </a:pPr>
      <a:endParaRPr lang="el-GR"/>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7.1428571428571425E-2"/>
          <c:w val="0.67553155517722452"/>
          <c:h val="0.77818053993250846"/>
        </c:manualLayout>
      </c:layout>
      <c:barChart>
        <c:barDir val="col"/>
        <c:grouping val="percentStacked"/>
        <c:varyColors val="0"/>
        <c:ser>
          <c:idx val="0"/>
          <c:order val="0"/>
          <c:tx>
            <c:strRef>
              <c:f>Sheet1!$B$1</c:f>
              <c:strCache>
                <c:ptCount val="1"/>
                <c:pt idx="0">
                  <c:v>Πολύ Κακή</c:v>
                </c:pt>
              </c:strCache>
            </c:strRef>
          </c:tx>
          <c:spPr>
            <a:solidFill>
              <a:srgbClr val="FFC000"/>
            </a:solidFill>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Sheet1!$B$2:$B$5</c:f>
              <c:numCache>
                <c:formatCode>General</c:formatCode>
                <c:ptCount val="4"/>
                <c:pt idx="0">
                  <c:v>6.736052547495458E-2</c:v>
                </c:pt>
                <c:pt idx="1">
                  <c:v>7.1428571428571438E-2</c:v>
                </c:pt>
                <c:pt idx="2">
                  <c:v>5.8823529411764691E-2</c:v>
                </c:pt>
                <c:pt idx="3">
                  <c:v>0</c:v>
                </c:pt>
              </c:numCache>
            </c:numRef>
          </c:val>
        </c:ser>
        <c:ser>
          <c:idx val="1"/>
          <c:order val="1"/>
          <c:tx>
            <c:strRef>
              <c:f>Sheet1!$C$1</c:f>
              <c:strCache>
                <c:ptCount val="1"/>
                <c:pt idx="0">
                  <c:v>Κακή</c:v>
                </c:pt>
              </c:strCache>
            </c:strRef>
          </c:tx>
          <c:spPr>
            <a:solidFill>
              <a:srgbClr val="FFC000">
                <a:alpha val="66000"/>
              </a:srgbClr>
            </a:solidFill>
            <a:ln w="25400">
              <a:solidFill>
                <a:schemeClr val="bg1"/>
              </a:solidFill>
            </a:ln>
          </c:spPr>
          <c:invertIfNegative val="0"/>
          <c:dLbls>
            <c:numFmt formatCode="0%" sourceLinked="0"/>
            <c:txPr>
              <a:bodyPr/>
              <a:lstStyle/>
              <a:p>
                <a:pPr>
                  <a:defRPr sz="1400" b="1">
                    <a:solidFill>
                      <a:schemeClr val="tx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Sheet1!$C$2:$C$5</c:f>
              <c:numCache>
                <c:formatCode>General</c:formatCode>
                <c:ptCount val="4"/>
                <c:pt idx="0">
                  <c:v>0.11652428069330011</c:v>
                </c:pt>
                <c:pt idx="1">
                  <c:v>0.13265306122448983</c:v>
                </c:pt>
                <c:pt idx="2">
                  <c:v>7.8431372549019593E-2</c:v>
                </c:pt>
                <c:pt idx="3">
                  <c:v>6.4516129032258049E-2</c:v>
                </c:pt>
              </c:numCache>
            </c:numRef>
          </c:val>
        </c:ser>
        <c:ser>
          <c:idx val="2"/>
          <c:order val="2"/>
          <c:tx>
            <c:strRef>
              <c:f>Sheet1!$D$1</c:f>
              <c:strCache>
                <c:ptCount val="1"/>
                <c:pt idx="0">
                  <c:v>Ούτε Καλή ούτε Κακή</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Sheet1!$D$2:$D$5</c:f>
              <c:numCache>
                <c:formatCode>General</c:formatCode>
                <c:ptCount val="4"/>
                <c:pt idx="0">
                  <c:v>0.43246923991556357</c:v>
                </c:pt>
                <c:pt idx="1">
                  <c:v>0.4795918367346938</c:v>
                </c:pt>
                <c:pt idx="2">
                  <c:v>0.29411764705882354</c:v>
                </c:pt>
                <c:pt idx="3">
                  <c:v>0.2580645161290322</c:v>
                </c:pt>
              </c:numCache>
            </c:numRef>
          </c:val>
        </c:ser>
        <c:ser>
          <c:idx val="3"/>
          <c:order val="3"/>
          <c:tx>
            <c:strRef>
              <c:f>Sheet1!$E$1</c:f>
              <c:strCache>
                <c:ptCount val="1"/>
                <c:pt idx="0">
                  <c:v>Καλή</c:v>
                </c:pt>
              </c:strCache>
            </c:strRef>
          </c:tx>
          <c:spPr>
            <a:solidFill>
              <a:srgbClr val="9BBB59"/>
            </a:solidFill>
            <a:ln w="25400">
              <a:solidFill>
                <a:schemeClr val="bg1"/>
              </a:solidFill>
            </a:ln>
          </c:spPr>
          <c:invertIfNegative val="0"/>
          <c:dLbls>
            <c:numFmt formatCode="0%" sourceLinked="0"/>
            <c:txPr>
              <a:bodyPr/>
              <a:lstStyle/>
              <a:p>
                <a:pPr>
                  <a:defRPr sz="1400">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Sheet1!$E$2:$E$5</c:f>
              <c:numCache>
                <c:formatCode>General</c:formatCode>
                <c:ptCount val="4"/>
                <c:pt idx="0">
                  <c:v>0.31174933084703521</c:v>
                </c:pt>
                <c:pt idx="1">
                  <c:v>0.23469387755102059</c:v>
                </c:pt>
                <c:pt idx="2">
                  <c:v>0.52941176470588236</c:v>
                </c:pt>
                <c:pt idx="3">
                  <c:v>0.61290322580645173</c:v>
                </c:pt>
              </c:numCache>
            </c:numRef>
          </c:val>
        </c:ser>
        <c:ser>
          <c:idx val="4"/>
          <c:order val="4"/>
          <c:tx>
            <c:strRef>
              <c:f>Sheet1!$F$1</c:f>
              <c:strCache>
                <c:ptCount val="1"/>
                <c:pt idx="0">
                  <c:v>Εξαιρετική</c:v>
                </c:pt>
              </c:strCache>
            </c:strRef>
          </c:tx>
          <c:spPr>
            <a:solidFill>
              <a:schemeClr val="accent3">
                <a:lumMod val="75000"/>
              </a:schemeClr>
            </a:solidFill>
            <a:ln w="25400">
              <a:solidFill>
                <a:schemeClr val="bg1"/>
              </a:solidFill>
            </a:ln>
          </c:spPr>
          <c:invertIfNegative val="0"/>
          <c:dLbls>
            <c:numFmt formatCode="0%" sourceLinked="0"/>
            <c:txPr>
              <a:bodyPr/>
              <a:lstStyle/>
              <a:p>
                <a:pPr>
                  <a:defRPr sz="1400">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Μικρές</c:v>
                </c:pt>
                <c:pt idx="2">
                  <c:v>Μεσαίες</c:v>
                </c:pt>
                <c:pt idx="3">
                  <c:v>Μεγάλες</c:v>
                </c:pt>
              </c:strCache>
            </c:strRef>
          </c:cat>
          <c:val>
            <c:numRef>
              <c:f>Sheet1!$F$2:$F$5</c:f>
              <c:numCache>
                <c:formatCode>General</c:formatCode>
                <c:ptCount val="4"/>
                <c:pt idx="0">
                  <c:v>4.0049656126088858E-2</c:v>
                </c:pt>
                <c:pt idx="1">
                  <c:v>4.0816326530612256E-2</c:v>
                </c:pt>
                <c:pt idx="2">
                  <c:v>3.9215686274509796E-2</c:v>
                </c:pt>
                <c:pt idx="3">
                  <c:v>6.4516129032258049E-2</c:v>
                </c:pt>
              </c:numCache>
            </c:numRef>
          </c:val>
        </c:ser>
        <c:ser>
          <c:idx val="5"/>
          <c:order val="5"/>
          <c:tx>
            <c:strRef>
              <c:f>Sheet1!$G$1</c:f>
              <c:strCache>
                <c:ptCount val="1"/>
                <c:pt idx="0">
                  <c:v>Δ/Α</c:v>
                </c:pt>
              </c:strCache>
            </c:strRef>
          </c:tx>
          <c:invertIfNegative val="0"/>
          <c:cat>
            <c:strRef>
              <c:f>Sheet1!$A$2:$A$5</c:f>
              <c:strCache>
                <c:ptCount val="4"/>
                <c:pt idx="0">
                  <c:v>Σύνολο</c:v>
                </c:pt>
                <c:pt idx="1">
                  <c:v>Μικρές</c:v>
                </c:pt>
                <c:pt idx="2">
                  <c:v>Μεσαίες</c:v>
                </c:pt>
                <c:pt idx="3">
                  <c:v>Μεγάλες</c:v>
                </c:pt>
              </c:strCache>
            </c:strRef>
          </c:cat>
          <c:val>
            <c:numRef>
              <c:f>Sheet1!$G$2:$G$5</c:f>
              <c:numCache>
                <c:formatCode>General</c:formatCode>
                <c:ptCount val="4"/>
                <c:pt idx="0">
                  <c:v>3.1846966943057838E-2</c:v>
                </c:pt>
                <c:pt idx="1">
                  <c:v>4.0816326530612256E-2</c:v>
                </c:pt>
                <c:pt idx="2">
                  <c:v>0</c:v>
                </c:pt>
                <c:pt idx="3">
                  <c:v>0</c:v>
                </c:pt>
              </c:numCache>
            </c:numRef>
          </c:val>
        </c:ser>
        <c:dLbls>
          <c:showLegendKey val="0"/>
          <c:showVal val="0"/>
          <c:showCatName val="0"/>
          <c:showSerName val="0"/>
          <c:showPercent val="0"/>
          <c:showBubbleSize val="0"/>
        </c:dLbls>
        <c:gapWidth val="34"/>
        <c:overlap val="100"/>
        <c:axId val="612637184"/>
        <c:axId val="611807168"/>
      </c:barChart>
      <c:catAx>
        <c:axId val="612637184"/>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611807168"/>
        <c:crosses val="autoZero"/>
        <c:auto val="1"/>
        <c:lblAlgn val="ctr"/>
        <c:lblOffset val="100"/>
        <c:noMultiLvlLbl val="0"/>
      </c:catAx>
      <c:valAx>
        <c:axId val="611807168"/>
        <c:scaling>
          <c:orientation val="minMax"/>
        </c:scaling>
        <c:delete val="1"/>
        <c:axPos val="l"/>
        <c:numFmt formatCode="0%" sourceLinked="1"/>
        <c:majorTickMark val="out"/>
        <c:minorTickMark val="none"/>
        <c:tickLblPos val="nextTo"/>
        <c:crossAx val="612637184"/>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5200827685606646"/>
          <c:y val="5.6513590607982271E-2"/>
          <c:w val="0.41489149184125723"/>
          <c:h val="0.7224524218421422"/>
        </c:manualLayout>
      </c:layout>
      <c:pieChart>
        <c:varyColors val="1"/>
        <c:ser>
          <c:idx val="0"/>
          <c:order val="0"/>
          <c:tx>
            <c:strRef>
              <c:f>Tabelle1!$B$1</c:f>
              <c:strCache>
                <c:ptCount val="1"/>
                <c:pt idx="0">
                  <c:v>Age</c:v>
                </c:pt>
              </c:strCache>
            </c:strRef>
          </c:tx>
          <c:spPr>
            <a:gradFill flip="none" rotWithShape="1">
              <a:gsLst>
                <a:gs pos="0">
                  <a:schemeClr val="accent1">
                    <a:lumMod val="75000"/>
                  </a:schemeClr>
                </a:gs>
                <a:gs pos="100000">
                  <a:schemeClr val="accent1"/>
                </a:gs>
              </a:gsLst>
              <a:lin ang="16200000" scaled="1"/>
              <a:tileRect/>
            </a:gradFill>
            <a:effectLst>
              <a:outerShdw blurRad="76200" dist="25400" dir="2700000" algn="tl" rotWithShape="0">
                <a:prstClr val="black">
                  <a:alpha val="30000"/>
                </a:prstClr>
              </a:outerShdw>
            </a:effectLst>
          </c:spPr>
          <c:dPt>
            <c:idx val="0"/>
            <c:bubble3D val="0"/>
            <c:spPr>
              <a:solidFill>
                <a:schemeClr val="accent1"/>
              </a:solidFill>
              <a:effectLst>
                <a:outerShdw blurRad="76200" dist="25400" dir="2700000" algn="tl" rotWithShape="0">
                  <a:prstClr val="black">
                    <a:alpha val="30000"/>
                  </a:prstClr>
                </a:outerShdw>
              </a:effectLst>
            </c:spPr>
          </c:dPt>
          <c:dPt>
            <c:idx val="1"/>
            <c:bubble3D val="0"/>
            <c:spPr>
              <a:solidFill>
                <a:schemeClr val="accent1">
                  <a:lumMod val="60000"/>
                  <a:lumOff val="40000"/>
                </a:schemeClr>
              </a:solidFill>
              <a:effectLst>
                <a:outerShdw blurRad="76200" dist="25400" dir="2700000" algn="tl" rotWithShape="0">
                  <a:prstClr val="black">
                    <a:alpha val="30000"/>
                  </a:prstClr>
                </a:outerShdw>
              </a:effectLst>
            </c:spPr>
          </c:dPt>
          <c:dPt>
            <c:idx val="2"/>
            <c:bubble3D val="0"/>
            <c:spPr>
              <a:solidFill>
                <a:srgbClr val="C0C0C0"/>
              </a:solidFill>
              <a:effectLst>
                <a:outerShdw blurRad="76200" dist="25400" dir="2700000" algn="tl" rotWithShape="0">
                  <a:prstClr val="black">
                    <a:alpha val="30000"/>
                  </a:prstClr>
                </a:outerShdw>
              </a:effectLst>
            </c:spPr>
          </c:dPt>
          <c:dPt>
            <c:idx val="3"/>
            <c:bubble3D val="0"/>
            <c:spPr>
              <a:solidFill>
                <a:srgbClr val="D7D7D7"/>
              </a:solidFill>
              <a:effectLst>
                <a:outerShdw blurRad="76200" dist="25400" dir="2700000" algn="tl" rotWithShape="0">
                  <a:prstClr val="black">
                    <a:alpha val="30000"/>
                  </a:prstClr>
                </a:outerShdw>
              </a:effectLst>
            </c:spPr>
          </c:dPt>
          <c:dPt>
            <c:idx val="4"/>
            <c:bubble3D val="0"/>
            <c:spPr>
              <a:solidFill>
                <a:schemeClr val="bg1">
                  <a:lumMod val="95000"/>
                </a:schemeClr>
              </a:solidFill>
              <a:effectLst>
                <a:outerShdw blurRad="76200" dist="25400" dir="2700000" algn="tl" rotWithShape="0">
                  <a:prstClr val="black">
                    <a:alpha val="30000"/>
                  </a:prstClr>
                </a:outerShdw>
              </a:effectLst>
            </c:spPr>
          </c:dPt>
          <c:dLbls>
            <c:dLbl>
              <c:idx val="0"/>
              <c:layout>
                <c:manualLayout>
                  <c:x val="1.2109016573325431E-2"/>
                  <c:y val="0.1279405622888522"/>
                </c:manualLayout>
              </c:layout>
              <c:spPr/>
              <c:txPr>
                <a:bodyPr anchor="t" anchorCtr="1"/>
                <a:lstStyle/>
                <a:p>
                  <a:pPr>
                    <a:defRPr sz="1400" b="0">
                      <a:solidFill>
                        <a:schemeClr val="bg1"/>
                      </a:solidFill>
                    </a:defRPr>
                  </a:pPr>
                  <a:endParaRPr lang="el-GR"/>
                </a:p>
              </c:txPr>
              <c:dLblPos val="bestFit"/>
              <c:showLegendKey val="0"/>
              <c:showVal val="0"/>
              <c:showCatName val="0"/>
              <c:showSerName val="0"/>
              <c:showPercent val="1"/>
              <c:showBubbleSize val="0"/>
            </c:dLbl>
            <c:dLbl>
              <c:idx val="1"/>
              <c:layout>
                <c:manualLayout>
                  <c:x val="-4.7221564619149899E-2"/>
                  <c:y val="0.19694892756571683"/>
                </c:manualLayout>
              </c:layout>
              <c:dLblPos val="bestFit"/>
              <c:showLegendKey val="0"/>
              <c:showVal val="0"/>
              <c:showCatName val="0"/>
              <c:showSerName val="0"/>
              <c:showPercent val="1"/>
              <c:showBubbleSize val="0"/>
            </c:dLbl>
            <c:txPr>
              <a:bodyPr anchor="t" anchorCtr="1"/>
              <a:lstStyle/>
              <a:p>
                <a:pPr>
                  <a:defRPr sz="1400" b="0"/>
                </a:pPr>
                <a:endParaRPr lang="el-GR"/>
              </a:p>
            </c:txPr>
            <c:dLblPos val="ctr"/>
            <c:showLegendKey val="0"/>
            <c:showVal val="0"/>
            <c:showCatName val="0"/>
            <c:showSerName val="0"/>
            <c:showPercent val="1"/>
            <c:showBubbleSize val="0"/>
            <c:showLeaderLines val="1"/>
          </c:dLbls>
          <c:cat>
            <c:strRef>
              <c:f>Tabelle1!$A$2:$A$6</c:f>
              <c:strCache>
                <c:ptCount val="5"/>
                <c:pt idx="0">
                  <c:v>Πολύ Εύκολα</c:v>
                </c:pt>
                <c:pt idx="1">
                  <c:v>Εύκολα</c:v>
                </c:pt>
                <c:pt idx="2">
                  <c:v>Ούτε Εύκολα ούτε δύσκολα</c:v>
                </c:pt>
                <c:pt idx="3">
                  <c:v>Δύσκολα</c:v>
                </c:pt>
                <c:pt idx="4">
                  <c:v>Πολύ Δύσκολα</c:v>
                </c:pt>
              </c:strCache>
            </c:strRef>
          </c:cat>
          <c:val>
            <c:numRef>
              <c:f>Tabelle1!$B$2:$B$6</c:f>
              <c:numCache>
                <c:formatCode>General</c:formatCode>
                <c:ptCount val="5"/>
                <c:pt idx="0">
                  <c:v>0.02</c:v>
                </c:pt>
                <c:pt idx="1">
                  <c:v>0.08</c:v>
                </c:pt>
                <c:pt idx="2">
                  <c:v>0.36</c:v>
                </c:pt>
                <c:pt idx="3">
                  <c:v>0.31</c:v>
                </c:pt>
                <c:pt idx="4">
                  <c:v>0.21</c:v>
                </c:pt>
              </c:numCache>
            </c:numRef>
          </c:val>
        </c:ser>
        <c:dLbls>
          <c:showLegendKey val="0"/>
          <c:showVal val="0"/>
          <c:showCatName val="0"/>
          <c:showSerName val="0"/>
          <c:showPercent val="0"/>
          <c:showBubbleSize val="0"/>
          <c:showLeaderLines val="1"/>
        </c:dLbls>
        <c:firstSliceAng val="0"/>
      </c:pieChart>
    </c:plotArea>
    <c:legend>
      <c:legendPos val="l"/>
      <c:layout>
        <c:manualLayout>
          <c:xMode val="edge"/>
          <c:yMode val="edge"/>
          <c:x val="1.9171586199678362E-2"/>
          <c:y val="0.10348117902705734"/>
          <c:w val="0.52304060534445396"/>
          <c:h val="0.70975466968418244"/>
        </c:manualLayout>
      </c:layout>
      <c:overlay val="0"/>
      <c:txPr>
        <a:bodyPr/>
        <a:lstStyle/>
        <a:p>
          <a:pPr>
            <a:defRPr sz="1200"/>
          </a:pPr>
          <a:endParaRPr lang="el-GR"/>
        </a:p>
      </c:txPr>
    </c:legend>
    <c:plotVisOnly val="1"/>
    <c:dispBlanksAs val="zero"/>
    <c:showDLblsOverMax val="0"/>
  </c:chart>
  <c:txPr>
    <a:bodyPr/>
    <a:lstStyle/>
    <a:p>
      <a:pPr>
        <a:defRPr sz="1800"/>
      </a:pPr>
      <a:endParaRPr lang="el-GR"/>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w="25400">
              <a:solidFill>
                <a:schemeClr val="bg1"/>
              </a:solidFill>
            </a:ln>
            <a:effectLst>
              <a:outerShdw blurRad="50800" dist="38100" dir="2700000" algn="tl" rotWithShape="0">
                <a:prstClr val="black">
                  <a:alpha val="40000"/>
                </a:prstClr>
              </a:outerShdw>
            </a:effectLst>
          </c:spPr>
          <c:invertIfNegative val="0"/>
          <c:dLbls>
            <c:txPr>
              <a:bodyPr/>
              <a:lstStyle/>
              <a:p>
                <a:pPr>
                  <a:defRPr sz="1400"/>
                </a:pPr>
                <a:endParaRPr lang="el-GR"/>
              </a:p>
            </c:txPr>
            <c:dLblPos val="outEnd"/>
            <c:showLegendKey val="0"/>
            <c:showVal val="1"/>
            <c:showCatName val="0"/>
            <c:showSerName val="0"/>
            <c:showPercent val="0"/>
            <c:showBubbleSize val="0"/>
            <c:showLeaderLines val="0"/>
          </c:dLbls>
          <c:cat>
            <c:strRef>
              <c:f>Sheet1!$A$2:$A$4</c:f>
              <c:strCache>
                <c:ptCount val="3"/>
                <c:pt idx="0">
                  <c:v>Μισθοδοσία</c:v>
                </c:pt>
                <c:pt idx="1">
                  <c:v>Εφορία</c:v>
                </c:pt>
                <c:pt idx="2">
                  <c:v>Ασφαλιστικούς Οργανισμούς</c:v>
                </c:pt>
              </c:strCache>
            </c:strRef>
          </c:cat>
          <c:val>
            <c:numRef>
              <c:f>Sheet1!$B$2:$B$4</c:f>
              <c:numCache>
                <c:formatCode>0%</c:formatCode>
                <c:ptCount val="3"/>
                <c:pt idx="0">
                  <c:v>0.36505807863466838</c:v>
                </c:pt>
                <c:pt idx="1">
                  <c:v>0.33836392386061132</c:v>
                </c:pt>
                <c:pt idx="2">
                  <c:v>0.14426586070468303</c:v>
                </c:pt>
              </c:numCache>
            </c:numRef>
          </c:val>
        </c:ser>
        <c:dLbls>
          <c:showLegendKey val="0"/>
          <c:showVal val="0"/>
          <c:showCatName val="0"/>
          <c:showSerName val="0"/>
          <c:showPercent val="0"/>
          <c:showBubbleSize val="0"/>
        </c:dLbls>
        <c:gapWidth val="26"/>
        <c:axId val="629325312"/>
        <c:axId val="556952960"/>
      </c:barChart>
      <c:catAx>
        <c:axId val="629325312"/>
        <c:scaling>
          <c:orientation val="maxMin"/>
        </c:scaling>
        <c:delete val="0"/>
        <c:axPos val="l"/>
        <c:majorTickMark val="out"/>
        <c:minorTickMark val="none"/>
        <c:tickLblPos val="nextTo"/>
        <c:txPr>
          <a:bodyPr/>
          <a:lstStyle/>
          <a:p>
            <a:pPr>
              <a:defRPr sz="1400" b="0"/>
            </a:pPr>
            <a:endParaRPr lang="el-GR"/>
          </a:p>
        </c:txPr>
        <c:crossAx val="556952960"/>
        <c:crosses val="autoZero"/>
        <c:auto val="1"/>
        <c:lblAlgn val="ctr"/>
        <c:lblOffset val="100"/>
        <c:noMultiLvlLbl val="0"/>
      </c:catAx>
      <c:valAx>
        <c:axId val="556952960"/>
        <c:scaling>
          <c:orientation val="minMax"/>
          <c:max val="0.60000000000000009"/>
        </c:scaling>
        <c:delete val="1"/>
        <c:axPos val="t"/>
        <c:numFmt formatCode="0%" sourceLinked="0"/>
        <c:majorTickMark val="out"/>
        <c:minorTickMark val="none"/>
        <c:tickLblPos val="nextTo"/>
        <c:crossAx val="629325312"/>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529691215869989E-2"/>
          <c:y val="5.5858946351319515E-2"/>
          <c:w val="0.47240615927757662"/>
          <c:h val="0.63169645926592766"/>
        </c:manualLayout>
      </c:layout>
      <c:barChart>
        <c:barDir val="col"/>
        <c:grouping val="percentStacked"/>
        <c:varyColors val="0"/>
        <c:ser>
          <c:idx val="0"/>
          <c:order val="0"/>
          <c:tx>
            <c:strRef>
              <c:f>Tabelle1!$B$1</c:f>
              <c:strCache>
                <c:ptCount val="1"/>
                <c:pt idx="0">
                  <c:v>Πολύ Αρνητικά</c:v>
                </c:pt>
              </c:strCache>
            </c:strRef>
          </c:tx>
          <c:spPr>
            <a:solidFill>
              <a:schemeClr val="accent2">
                <a:lumMod val="50000"/>
              </a:schemeClr>
            </a:solidFill>
            <a:ln w="12700">
              <a:solidFill>
                <a:schemeClr val="bg1"/>
              </a:solidFill>
            </a:ln>
            <a:effectLst/>
          </c:spPr>
          <c:invertIfNegative val="0"/>
          <c:dPt>
            <c:idx val="0"/>
            <c:invertIfNegative val="0"/>
            <c:bubble3D val="0"/>
            <c:explosion val="14"/>
          </c:dPt>
          <c:dPt>
            <c:idx val="1"/>
            <c:invertIfNegative val="0"/>
            <c:bubble3D val="0"/>
          </c:dPt>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Tabelle1!$A$2:$A$5</c:f>
              <c:strCache>
                <c:ptCount val="4"/>
                <c:pt idx="0">
                  <c:v>Σύνολο</c:v>
                </c:pt>
                <c:pt idx="1">
                  <c:v>Υπηρεσίες</c:v>
                </c:pt>
                <c:pt idx="2">
                  <c:v>Εμπόριο</c:v>
                </c:pt>
                <c:pt idx="3">
                  <c:v>Μεταποίηση</c:v>
                </c:pt>
              </c:strCache>
            </c:strRef>
          </c:cat>
          <c:val>
            <c:numRef>
              <c:f>Tabelle1!$B$2:$B$5</c:f>
              <c:numCache>
                <c:formatCode>General</c:formatCode>
                <c:ptCount val="4"/>
                <c:pt idx="0" formatCode="0.00">
                  <c:v>0.4008632204197724</c:v>
                </c:pt>
                <c:pt idx="1">
                  <c:v>0.38430704017692591</c:v>
                </c:pt>
                <c:pt idx="2">
                  <c:v>0.44465370128372661</c:v>
                </c:pt>
                <c:pt idx="3">
                  <c:v>0.35661093157229173</c:v>
                </c:pt>
              </c:numCache>
            </c:numRef>
          </c:val>
        </c:ser>
        <c:ser>
          <c:idx val="1"/>
          <c:order val="1"/>
          <c:tx>
            <c:strRef>
              <c:f>Tabelle1!$C$1</c:f>
              <c:strCache>
                <c:ptCount val="1"/>
                <c:pt idx="0">
                  <c:v>Αρνητικά</c:v>
                </c:pt>
              </c:strCache>
            </c:strRef>
          </c:tx>
          <c:spPr>
            <a:solidFill>
              <a:schemeClr val="accent2"/>
            </a:solidFill>
            <a:ln w="127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Tabelle1!$A$2:$A$5</c:f>
              <c:strCache>
                <c:ptCount val="4"/>
                <c:pt idx="0">
                  <c:v>Σύνολο</c:v>
                </c:pt>
                <c:pt idx="1">
                  <c:v>Υπηρεσίες</c:v>
                </c:pt>
                <c:pt idx="2">
                  <c:v>Εμπόριο</c:v>
                </c:pt>
                <c:pt idx="3">
                  <c:v>Μεταποίηση</c:v>
                </c:pt>
              </c:strCache>
            </c:strRef>
          </c:cat>
          <c:val>
            <c:numRef>
              <c:f>Tabelle1!$C$2:$C$5</c:f>
              <c:numCache>
                <c:formatCode>General</c:formatCode>
                <c:ptCount val="4"/>
                <c:pt idx="0">
                  <c:v>0.43126450267923083</c:v>
                </c:pt>
                <c:pt idx="1">
                  <c:v>0.44813552033419335</c:v>
                </c:pt>
                <c:pt idx="2">
                  <c:v>0.43223921900222917</c:v>
                </c:pt>
                <c:pt idx="3">
                  <c:v>0.39658564001686103</c:v>
                </c:pt>
              </c:numCache>
            </c:numRef>
          </c:val>
        </c:ser>
        <c:ser>
          <c:idx val="2"/>
          <c:order val="2"/>
          <c:tx>
            <c:strRef>
              <c:f>Tabelle1!$D$1</c:f>
              <c:strCache>
                <c:ptCount val="1"/>
                <c:pt idx="0">
                  <c:v>Ούτε Αρνητικά Ούτε Θετικά</c:v>
                </c:pt>
              </c:strCache>
            </c:strRef>
          </c:tx>
          <c:spPr>
            <a:solidFill>
              <a:schemeClr val="bg1">
                <a:lumMod val="65000"/>
              </a:schemeClr>
            </a:solidFill>
            <a:ln w="12700">
              <a:solidFill>
                <a:schemeClr val="bg1"/>
              </a:solidFill>
            </a:ln>
          </c:spPr>
          <c:invertIfNegative val="0"/>
          <c:dLbls>
            <c:numFmt formatCode="0%" sourceLinked="0"/>
            <c:txPr>
              <a:bodyPr/>
              <a:lstStyle/>
              <a:p>
                <a:pPr>
                  <a:defRPr sz="1400" b="1">
                    <a:solidFill>
                      <a:schemeClr val="tx1"/>
                    </a:solidFill>
                  </a:defRPr>
                </a:pPr>
                <a:endParaRPr lang="el-GR"/>
              </a:p>
            </c:txPr>
            <c:dLblPos val="ctr"/>
            <c:showLegendKey val="0"/>
            <c:showVal val="1"/>
            <c:showCatName val="0"/>
            <c:showSerName val="0"/>
            <c:showPercent val="0"/>
            <c:showBubbleSize val="0"/>
            <c:showLeaderLines val="0"/>
          </c:dLbls>
          <c:cat>
            <c:strRef>
              <c:f>Tabelle1!$A$2:$A$5</c:f>
              <c:strCache>
                <c:ptCount val="4"/>
                <c:pt idx="0">
                  <c:v>Σύνολο</c:v>
                </c:pt>
                <c:pt idx="1">
                  <c:v>Υπηρεσίες</c:v>
                </c:pt>
                <c:pt idx="2">
                  <c:v>Εμπόριο</c:v>
                </c:pt>
                <c:pt idx="3">
                  <c:v>Μεταποίηση</c:v>
                </c:pt>
              </c:strCache>
            </c:strRef>
          </c:cat>
          <c:val>
            <c:numRef>
              <c:f>Tabelle1!$D$2:$D$5</c:f>
              <c:numCache>
                <c:formatCode>General</c:formatCode>
                <c:ptCount val="4"/>
                <c:pt idx="0">
                  <c:v>0.11727331297502004</c:v>
                </c:pt>
                <c:pt idx="1">
                  <c:v>0.12179014620960808</c:v>
                </c:pt>
                <c:pt idx="2">
                  <c:v>3.624413867322622E-2</c:v>
                </c:pt>
                <c:pt idx="3">
                  <c:v>0.19622031754952934</c:v>
                </c:pt>
              </c:numCache>
            </c:numRef>
          </c:val>
        </c:ser>
        <c:ser>
          <c:idx val="3"/>
          <c:order val="3"/>
          <c:tx>
            <c:strRef>
              <c:f>Tabelle1!$E$1</c:f>
              <c:strCache>
                <c:ptCount val="1"/>
                <c:pt idx="0">
                  <c:v>Θετικά</c:v>
                </c:pt>
              </c:strCache>
            </c:strRef>
          </c:tx>
          <c:spPr>
            <a:solidFill>
              <a:schemeClr val="accent3"/>
            </a:solidFill>
            <a:ln w="22225">
              <a:solidFill>
                <a:schemeClr val="bg1"/>
              </a:solidFill>
            </a:ln>
          </c:spPr>
          <c:invertIfNegative val="0"/>
          <c:dLbls>
            <c:numFmt formatCode="0%" sourceLinked="0"/>
            <c:txPr>
              <a:bodyPr/>
              <a:lstStyle/>
              <a:p>
                <a:pPr>
                  <a:defRPr sz="1400"/>
                </a:pPr>
                <a:endParaRPr lang="el-GR"/>
              </a:p>
            </c:txPr>
            <c:dLblPos val="ctr"/>
            <c:showLegendKey val="0"/>
            <c:showVal val="1"/>
            <c:showCatName val="0"/>
            <c:showSerName val="0"/>
            <c:showPercent val="0"/>
            <c:showBubbleSize val="0"/>
            <c:showLeaderLines val="0"/>
          </c:dLbls>
          <c:cat>
            <c:strRef>
              <c:f>Tabelle1!$A$2:$A$5</c:f>
              <c:strCache>
                <c:ptCount val="4"/>
                <c:pt idx="0">
                  <c:v>Σύνολο</c:v>
                </c:pt>
                <c:pt idx="1">
                  <c:v>Υπηρεσίες</c:v>
                </c:pt>
                <c:pt idx="2">
                  <c:v>Εμπόριο</c:v>
                </c:pt>
                <c:pt idx="3">
                  <c:v>Μεταποίηση</c:v>
                </c:pt>
              </c:strCache>
            </c:strRef>
          </c:cat>
          <c:val>
            <c:numRef>
              <c:f>Tabelle1!$E$2:$E$5</c:f>
              <c:numCache>
                <c:formatCode>General</c:formatCode>
                <c:ptCount val="4"/>
                <c:pt idx="0">
                  <c:v>4.3056261228936743E-2</c:v>
                </c:pt>
                <c:pt idx="1">
                  <c:v>4.5767293279272647E-2</c:v>
                </c:pt>
                <c:pt idx="2">
                  <c:v>3.1516642324544542E-2</c:v>
                </c:pt>
                <c:pt idx="3">
                  <c:v>5.0583110861317976E-2</c:v>
                </c:pt>
              </c:numCache>
            </c:numRef>
          </c:val>
        </c:ser>
        <c:ser>
          <c:idx val="4"/>
          <c:order val="4"/>
          <c:tx>
            <c:strRef>
              <c:f>Tabelle1!$F$1</c:f>
              <c:strCache>
                <c:ptCount val="1"/>
                <c:pt idx="0">
                  <c:v>Πολύ θετικα</c:v>
                </c:pt>
              </c:strCache>
            </c:strRef>
          </c:tx>
          <c:spPr>
            <a:solidFill>
              <a:schemeClr val="accent3">
                <a:lumMod val="50000"/>
              </a:schemeClr>
            </a:solidFill>
          </c:spPr>
          <c:invertIfNegative val="0"/>
          <c:dLbls>
            <c:dLbl>
              <c:idx val="2"/>
              <c:layout/>
              <c:dLblPos val="ctr"/>
              <c:showLegendKey val="0"/>
              <c:showVal val="1"/>
              <c:showCatName val="0"/>
              <c:showSerName val="0"/>
              <c:showPercent val="0"/>
              <c:showBubbleSize val="0"/>
            </c:dLbl>
            <c:numFmt formatCode="0%" sourceLinked="0"/>
            <c:txPr>
              <a:bodyPr/>
              <a:lstStyle/>
              <a:p>
                <a:pPr>
                  <a:defRPr sz="1400"/>
                </a:pPr>
                <a:endParaRPr lang="el-GR"/>
              </a:p>
            </c:txPr>
            <c:showLegendKey val="0"/>
            <c:showVal val="0"/>
            <c:showCatName val="0"/>
            <c:showSerName val="0"/>
            <c:showPercent val="0"/>
            <c:showBubbleSize val="0"/>
          </c:dLbls>
          <c:cat>
            <c:strRef>
              <c:f>Tabelle1!$A$2:$A$5</c:f>
              <c:strCache>
                <c:ptCount val="4"/>
                <c:pt idx="0">
                  <c:v>Σύνολο</c:v>
                </c:pt>
                <c:pt idx="1">
                  <c:v>Υπηρεσίες</c:v>
                </c:pt>
                <c:pt idx="2">
                  <c:v>Εμπόριο</c:v>
                </c:pt>
                <c:pt idx="3">
                  <c:v>Μεταποίηση</c:v>
                </c:pt>
              </c:strCache>
            </c:strRef>
          </c:cat>
          <c:val>
            <c:numRef>
              <c:f>Tabelle1!$F$2:$F$5</c:f>
              <c:numCache>
                <c:formatCode>General</c:formatCode>
                <c:ptCount val="4"/>
                <c:pt idx="0">
                  <c:v>7.5427026970400143E-3</c:v>
                </c:pt>
                <c:pt idx="1">
                  <c:v>0</c:v>
                </c:pt>
                <c:pt idx="2">
                  <c:v>5.5346298716273341E-2</c:v>
                </c:pt>
                <c:pt idx="3">
                  <c:v>0</c:v>
                </c:pt>
              </c:numCache>
            </c:numRef>
          </c:val>
        </c:ser>
        <c:dLbls>
          <c:showLegendKey val="0"/>
          <c:showVal val="0"/>
          <c:showCatName val="0"/>
          <c:showSerName val="0"/>
          <c:showPercent val="0"/>
          <c:showBubbleSize val="0"/>
        </c:dLbls>
        <c:gapWidth val="24"/>
        <c:overlap val="100"/>
        <c:axId val="65299456"/>
        <c:axId val="516703360"/>
      </c:barChart>
      <c:catAx>
        <c:axId val="65299456"/>
        <c:scaling>
          <c:orientation val="minMax"/>
        </c:scaling>
        <c:delete val="0"/>
        <c:axPos val="b"/>
        <c:majorTickMark val="out"/>
        <c:minorTickMark val="none"/>
        <c:tickLblPos val="nextTo"/>
        <c:spPr>
          <a:ln w="25400">
            <a:solidFill>
              <a:schemeClr val="bg1">
                <a:lumMod val="75000"/>
              </a:schemeClr>
            </a:solidFill>
          </a:ln>
        </c:spPr>
        <c:txPr>
          <a:bodyPr/>
          <a:lstStyle/>
          <a:p>
            <a:pPr>
              <a:defRPr sz="1400" b="1"/>
            </a:pPr>
            <a:endParaRPr lang="el-GR"/>
          </a:p>
        </c:txPr>
        <c:crossAx val="516703360"/>
        <c:crosses val="autoZero"/>
        <c:auto val="1"/>
        <c:lblAlgn val="ctr"/>
        <c:lblOffset val="100"/>
        <c:noMultiLvlLbl val="0"/>
      </c:catAx>
      <c:valAx>
        <c:axId val="516703360"/>
        <c:scaling>
          <c:orientation val="minMax"/>
        </c:scaling>
        <c:delete val="1"/>
        <c:axPos val="l"/>
        <c:numFmt formatCode="0%" sourceLinked="1"/>
        <c:majorTickMark val="out"/>
        <c:minorTickMark val="none"/>
        <c:tickLblPos val="nextTo"/>
        <c:crossAx val="65299456"/>
        <c:crosses val="autoZero"/>
        <c:crossBetween val="between"/>
      </c:valAx>
      <c:spPr>
        <a:effectLst/>
      </c:spPr>
    </c:plotArea>
    <c:legend>
      <c:legendPos val="r"/>
      <c:layout>
        <c:manualLayout>
          <c:xMode val="edge"/>
          <c:yMode val="edge"/>
          <c:x val="0.52114904576113241"/>
          <c:y val="5.3173807936972128E-2"/>
          <c:w val="0.40543008333942732"/>
          <c:h val="0.70737033366672197"/>
        </c:manualLayout>
      </c:layout>
      <c:overlay val="0"/>
      <c:txPr>
        <a:bodyPr/>
        <a:lstStyle/>
        <a:p>
          <a:pPr>
            <a:defRPr sz="1400"/>
          </a:pPr>
          <a:endParaRPr lang="el-GR"/>
        </a:p>
      </c:txPr>
    </c:legend>
    <c:plotVisOnly val="1"/>
    <c:dispBlanksAs val="zero"/>
    <c:showDLblsOverMax val="0"/>
  </c:chart>
  <c:txPr>
    <a:bodyPr/>
    <a:lstStyle/>
    <a:p>
      <a:pPr>
        <a:defRPr sz="1800"/>
      </a:pPr>
      <a:endParaRPr lang="el-G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529691215869989E-2"/>
          <c:y val="5.5858946351319515E-2"/>
          <c:w val="0.47240615927757662"/>
          <c:h val="0.63169645926592766"/>
        </c:manualLayout>
      </c:layout>
      <c:barChart>
        <c:barDir val="col"/>
        <c:grouping val="percentStacked"/>
        <c:varyColors val="0"/>
        <c:ser>
          <c:idx val="0"/>
          <c:order val="0"/>
          <c:tx>
            <c:strRef>
              <c:f>Tabelle1!$B$1</c:f>
              <c:strCache>
                <c:ptCount val="1"/>
                <c:pt idx="0">
                  <c:v>Πολύ Αρνητικά</c:v>
                </c:pt>
              </c:strCache>
            </c:strRef>
          </c:tx>
          <c:spPr>
            <a:solidFill>
              <a:schemeClr val="accent2">
                <a:lumMod val="50000"/>
              </a:schemeClr>
            </a:solidFill>
            <a:ln w="12700">
              <a:solidFill>
                <a:schemeClr val="bg1"/>
              </a:solidFill>
            </a:ln>
            <a:effectLst/>
          </c:spPr>
          <c:invertIfNegative val="0"/>
          <c:dPt>
            <c:idx val="0"/>
            <c:invertIfNegative val="0"/>
            <c:bubble3D val="0"/>
            <c:explosion val="14"/>
          </c:dPt>
          <c:dPt>
            <c:idx val="1"/>
            <c:invertIfNegative val="0"/>
            <c:bubble3D val="0"/>
          </c:dPt>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Tabelle1!$A$2:$A$5</c:f>
              <c:strCache>
                <c:ptCount val="4"/>
                <c:pt idx="0">
                  <c:v>Σύνολο</c:v>
                </c:pt>
                <c:pt idx="1">
                  <c:v>Μικρές</c:v>
                </c:pt>
                <c:pt idx="2">
                  <c:v>Μεσαίες</c:v>
                </c:pt>
                <c:pt idx="3">
                  <c:v>Μεγάλες</c:v>
                </c:pt>
              </c:strCache>
            </c:strRef>
          </c:cat>
          <c:val>
            <c:numRef>
              <c:f>Tabelle1!$B$2:$B$5</c:f>
              <c:numCache>
                <c:formatCode>General</c:formatCode>
                <c:ptCount val="4"/>
                <c:pt idx="0" formatCode="0.00">
                  <c:v>0.4008632204197724</c:v>
                </c:pt>
                <c:pt idx="1">
                  <c:v>0.39795918367346939</c:v>
                </c:pt>
                <c:pt idx="2">
                  <c:v>0.41176470588235292</c:v>
                </c:pt>
                <c:pt idx="3">
                  <c:v>0.32258064516129031</c:v>
                </c:pt>
              </c:numCache>
            </c:numRef>
          </c:val>
        </c:ser>
        <c:ser>
          <c:idx val="1"/>
          <c:order val="1"/>
          <c:tx>
            <c:strRef>
              <c:f>Tabelle1!$C$1</c:f>
              <c:strCache>
                <c:ptCount val="1"/>
                <c:pt idx="0">
                  <c:v>Αρνητικά</c:v>
                </c:pt>
              </c:strCache>
            </c:strRef>
          </c:tx>
          <c:spPr>
            <a:solidFill>
              <a:schemeClr val="accent2"/>
            </a:solidFill>
            <a:ln w="127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Tabelle1!$A$2:$A$5</c:f>
              <c:strCache>
                <c:ptCount val="4"/>
                <c:pt idx="0">
                  <c:v>Σύνολο</c:v>
                </c:pt>
                <c:pt idx="1">
                  <c:v>Μικρές</c:v>
                </c:pt>
                <c:pt idx="2">
                  <c:v>Μεσαίες</c:v>
                </c:pt>
                <c:pt idx="3">
                  <c:v>Μεγάλες</c:v>
                </c:pt>
              </c:strCache>
            </c:strRef>
          </c:cat>
          <c:val>
            <c:numRef>
              <c:f>Tabelle1!$C$2:$C$5</c:f>
              <c:numCache>
                <c:formatCode>General</c:formatCode>
                <c:ptCount val="4"/>
                <c:pt idx="0">
                  <c:v>0.43126450267923083</c:v>
                </c:pt>
                <c:pt idx="1">
                  <c:v>0.4285714285714286</c:v>
                </c:pt>
                <c:pt idx="2">
                  <c:v>0.43137254901960781</c:v>
                </c:pt>
                <c:pt idx="3">
                  <c:v>0.58064516129032262</c:v>
                </c:pt>
              </c:numCache>
            </c:numRef>
          </c:val>
        </c:ser>
        <c:ser>
          <c:idx val="2"/>
          <c:order val="2"/>
          <c:tx>
            <c:strRef>
              <c:f>Tabelle1!$D$1</c:f>
              <c:strCache>
                <c:ptCount val="1"/>
                <c:pt idx="0">
                  <c:v>Ούτε Αρνητικά Ούτε Θετικά</c:v>
                </c:pt>
              </c:strCache>
            </c:strRef>
          </c:tx>
          <c:spPr>
            <a:solidFill>
              <a:schemeClr val="bg1">
                <a:lumMod val="65000"/>
              </a:schemeClr>
            </a:solidFill>
            <a:ln w="12700">
              <a:solidFill>
                <a:schemeClr val="bg1"/>
              </a:solidFill>
            </a:ln>
          </c:spPr>
          <c:invertIfNegative val="0"/>
          <c:dLbls>
            <c:numFmt formatCode="0%" sourceLinked="0"/>
            <c:txPr>
              <a:bodyPr/>
              <a:lstStyle/>
              <a:p>
                <a:pPr>
                  <a:defRPr sz="1400" b="1">
                    <a:solidFill>
                      <a:schemeClr val="tx1"/>
                    </a:solidFill>
                  </a:defRPr>
                </a:pPr>
                <a:endParaRPr lang="el-GR"/>
              </a:p>
            </c:txPr>
            <c:dLblPos val="ctr"/>
            <c:showLegendKey val="0"/>
            <c:showVal val="1"/>
            <c:showCatName val="0"/>
            <c:showSerName val="0"/>
            <c:showPercent val="0"/>
            <c:showBubbleSize val="0"/>
            <c:showLeaderLines val="0"/>
          </c:dLbls>
          <c:cat>
            <c:strRef>
              <c:f>Tabelle1!$A$2:$A$5</c:f>
              <c:strCache>
                <c:ptCount val="4"/>
                <c:pt idx="0">
                  <c:v>Σύνολο</c:v>
                </c:pt>
                <c:pt idx="1">
                  <c:v>Μικρές</c:v>
                </c:pt>
                <c:pt idx="2">
                  <c:v>Μεσαίες</c:v>
                </c:pt>
                <c:pt idx="3">
                  <c:v>Μεγάλες</c:v>
                </c:pt>
              </c:strCache>
            </c:strRef>
          </c:cat>
          <c:val>
            <c:numRef>
              <c:f>Tabelle1!$D$2:$D$5</c:f>
              <c:numCache>
                <c:formatCode>General</c:formatCode>
                <c:ptCount val="4"/>
                <c:pt idx="0">
                  <c:v>0.11727331297502004</c:v>
                </c:pt>
                <c:pt idx="1">
                  <c:v>0.12244897959183676</c:v>
                </c:pt>
                <c:pt idx="2">
                  <c:v>9.8039215686274481E-2</c:v>
                </c:pt>
                <c:pt idx="3">
                  <c:v>9.6774193548387094E-2</c:v>
                </c:pt>
              </c:numCache>
            </c:numRef>
          </c:val>
        </c:ser>
        <c:ser>
          <c:idx val="3"/>
          <c:order val="3"/>
          <c:tx>
            <c:strRef>
              <c:f>Tabelle1!$E$1</c:f>
              <c:strCache>
                <c:ptCount val="1"/>
                <c:pt idx="0">
                  <c:v>Θετικά</c:v>
                </c:pt>
              </c:strCache>
            </c:strRef>
          </c:tx>
          <c:spPr>
            <a:solidFill>
              <a:schemeClr val="accent3"/>
            </a:solidFill>
            <a:ln w="22225">
              <a:solidFill>
                <a:schemeClr val="bg1"/>
              </a:solidFill>
            </a:ln>
          </c:spPr>
          <c:invertIfNegative val="0"/>
          <c:dLbls>
            <c:numFmt formatCode="0%" sourceLinked="0"/>
            <c:txPr>
              <a:bodyPr/>
              <a:lstStyle/>
              <a:p>
                <a:pPr>
                  <a:defRPr sz="1400"/>
                </a:pPr>
                <a:endParaRPr lang="el-GR"/>
              </a:p>
            </c:txPr>
            <c:dLblPos val="ctr"/>
            <c:showLegendKey val="0"/>
            <c:showVal val="1"/>
            <c:showCatName val="0"/>
            <c:showSerName val="0"/>
            <c:showPercent val="0"/>
            <c:showBubbleSize val="0"/>
            <c:showLeaderLines val="0"/>
          </c:dLbls>
          <c:cat>
            <c:strRef>
              <c:f>Tabelle1!$A$2:$A$5</c:f>
              <c:strCache>
                <c:ptCount val="4"/>
                <c:pt idx="0">
                  <c:v>Σύνολο</c:v>
                </c:pt>
                <c:pt idx="1">
                  <c:v>Μικρές</c:v>
                </c:pt>
                <c:pt idx="2">
                  <c:v>Μεσαίες</c:v>
                </c:pt>
                <c:pt idx="3">
                  <c:v>Μεγάλες</c:v>
                </c:pt>
              </c:strCache>
            </c:strRef>
          </c:cat>
          <c:val>
            <c:numRef>
              <c:f>Tabelle1!$E$2:$E$5</c:f>
              <c:numCache>
                <c:formatCode>General</c:formatCode>
                <c:ptCount val="4"/>
                <c:pt idx="0">
                  <c:v>4.3056261228936743E-2</c:v>
                </c:pt>
                <c:pt idx="1">
                  <c:v>4.0816326530612256E-2</c:v>
                </c:pt>
                <c:pt idx="2">
                  <c:v>5.8823529411764691E-2</c:v>
                </c:pt>
              </c:numCache>
            </c:numRef>
          </c:val>
        </c:ser>
        <c:ser>
          <c:idx val="4"/>
          <c:order val="4"/>
          <c:tx>
            <c:strRef>
              <c:f>Tabelle1!$F$1</c:f>
              <c:strCache>
                <c:ptCount val="1"/>
                <c:pt idx="0">
                  <c:v>Πολύ θετικα</c:v>
                </c:pt>
              </c:strCache>
            </c:strRef>
          </c:tx>
          <c:spPr>
            <a:solidFill>
              <a:schemeClr val="accent3">
                <a:lumMod val="50000"/>
              </a:schemeClr>
            </a:solidFill>
          </c:spPr>
          <c:invertIfNegative val="0"/>
          <c:dLbls>
            <c:dLbl>
              <c:idx val="2"/>
              <c:layout/>
              <c:dLblPos val="ctr"/>
              <c:showLegendKey val="0"/>
              <c:showVal val="1"/>
              <c:showCatName val="0"/>
              <c:showSerName val="0"/>
              <c:showPercent val="0"/>
              <c:showBubbleSize val="0"/>
            </c:dLbl>
            <c:numFmt formatCode="0%" sourceLinked="0"/>
            <c:txPr>
              <a:bodyPr/>
              <a:lstStyle/>
              <a:p>
                <a:pPr>
                  <a:defRPr sz="1400"/>
                </a:pPr>
                <a:endParaRPr lang="el-GR"/>
              </a:p>
            </c:txPr>
            <c:showLegendKey val="0"/>
            <c:showVal val="0"/>
            <c:showCatName val="0"/>
            <c:showSerName val="0"/>
            <c:showPercent val="0"/>
            <c:showBubbleSize val="0"/>
          </c:dLbls>
          <c:cat>
            <c:strRef>
              <c:f>Tabelle1!$A$2:$A$5</c:f>
              <c:strCache>
                <c:ptCount val="4"/>
                <c:pt idx="0">
                  <c:v>Σύνολο</c:v>
                </c:pt>
                <c:pt idx="1">
                  <c:v>Μικρές</c:v>
                </c:pt>
                <c:pt idx="2">
                  <c:v>Μεσαίες</c:v>
                </c:pt>
                <c:pt idx="3">
                  <c:v>Μεγάλες</c:v>
                </c:pt>
              </c:strCache>
            </c:strRef>
          </c:cat>
          <c:val>
            <c:numRef>
              <c:f>Tabelle1!$F$2:$F$5</c:f>
              <c:numCache>
                <c:formatCode>General</c:formatCode>
                <c:ptCount val="4"/>
                <c:pt idx="0">
                  <c:v>7.5427026970400143E-3</c:v>
                </c:pt>
                <c:pt idx="1">
                  <c:v>1.0204081632653064E-2</c:v>
                </c:pt>
              </c:numCache>
            </c:numRef>
          </c:val>
        </c:ser>
        <c:dLbls>
          <c:showLegendKey val="0"/>
          <c:showVal val="0"/>
          <c:showCatName val="0"/>
          <c:showSerName val="0"/>
          <c:showPercent val="0"/>
          <c:showBubbleSize val="0"/>
        </c:dLbls>
        <c:gapWidth val="24"/>
        <c:overlap val="100"/>
        <c:axId val="504226304"/>
        <c:axId val="516704512"/>
      </c:barChart>
      <c:catAx>
        <c:axId val="504226304"/>
        <c:scaling>
          <c:orientation val="minMax"/>
        </c:scaling>
        <c:delete val="0"/>
        <c:axPos val="b"/>
        <c:numFmt formatCode="mmm\-yy" sourceLinked="1"/>
        <c:majorTickMark val="out"/>
        <c:minorTickMark val="none"/>
        <c:tickLblPos val="nextTo"/>
        <c:spPr>
          <a:ln w="25400">
            <a:solidFill>
              <a:schemeClr val="bg1">
                <a:lumMod val="75000"/>
              </a:schemeClr>
            </a:solidFill>
          </a:ln>
        </c:spPr>
        <c:txPr>
          <a:bodyPr/>
          <a:lstStyle/>
          <a:p>
            <a:pPr>
              <a:defRPr sz="1400" b="1"/>
            </a:pPr>
            <a:endParaRPr lang="el-GR"/>
          </a:p>
        </c:txPr>
        <c:crossAx val="516704512"/>
        <c:crosses val="autoZero"/>
        <c:auto val="1"/>
        <c:lblAlgn val="ctr"/>
        <c:lblOffset val="100"/>
        <c:noMultiLvlLbl val="0"/>
      </c:catAx>
      <c:valAx>
        <c:axId val="516704512"/>
        <c:scaling>
          <c:orientation val="minMax"/>
        </c:scaling>
        <c:delete val="1"/>
        <c:axPos val="l"/>
        <c:numFmt formatCode="0%" sourceLinked="1"/>
        <c:majorTickMark val="out"/>
        <c:minorTickMark val="none"/>
        <c:tickLblPos val="nextTo"/>
        <c:crossAx val="504226304"/>
        <c:crosses val="autoZero"/>
        <c:crossBetween val="between"/>
      </c:valAx>
      <c:spPr>
        <a:effectLst/>
      </c:spPr>
    </c:plotArea>
    <c:plotVisOnly val="1"/>
    <c:dispBlanksAs val="zero"/>
    <c:showDLblsOverMax val="0"/>
  </c:chart>
  <c:txPr>
    <a:bodyPr/>
    <a:lstStyle/>
    <a:p>
      <a:pPr>
        <a:defRPr sz="1800"/>
      </a:pPr>
      <a:endParaRPr lang="el-G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529691215869989E-2"/>
          <c:y val="5.5858946351319515E-2"/>
          <c:w val="0.47240615927757662"/>
          <c:h val="0.86454890349589331"/>
        </c:manualLayout>
      </c:layout>
      <c:pieChart>
        <c:varyColors val="1"/>
        <c:ser>
          <c:idx val="0"/>
          <c:order val="0"/>
          <c:tx>
            <c:strRef>
              <c:f>Tabelle1!$B$1</c:f>
              <c:strCache>
                <c:ptCount val="1"/>
                <c:pt idx="0">
                  <c:v>Σύνολο</c:v>
                </c:pt>
              </c:strCache>
            </c:strRef>
          </c:tx>
          <c:spPr>
            <a:gradFill flip="none" rotWithShape="1">
              <a:gsLst>
                <a:gs pos="0">
                  <a:schemeClr val="accent1">
                    <a:lumMod val="75000"/>
                  </a:schemeClr>
                </a:gs>
                <a:gs pos="100000">
                  <a:schemeClr val="accent1"/>
                </a:gs>
              </a:gsLst>
              <a:lin ang="16200000" scaled="1"/>
              <a:tileRect/>
            </a:gradFill>
            <a:ln>
              <a:solidFill>
                <a:schemeClr val="bg1">
                  <a:lumMod val="95000"/>
                </a:schemeClr>
              </a:solidFill>
            </a:ln>
            <a:effectLst>
              <a:outerShdw blurRad="50800" dist="38100" dir="2700000" algn="tl" rotWithShape="0">
                <a:prstClr val="black">
                  <a:alpha val="40000"/>
                </a:prstClr>
              </a:outerShdw>
            </a:effectLst>
          </c:spPr>
          <c:dPt>
            <c:idx val="0"/>
            <c:bubble3D val="0"/>
            <c:explosion val="14"/>
            <c:spPr>
              <a:solidFill>
                <a:schemeClr val="accent3">
                  <a:lumMod val="75000"/>
                </a:schemeClr>
              </a:solidFill>
              <a:ln>
                <a:solidFill>
                  <a:schemeClr val="bg1">
                    <a:lumMod val="95000"/>
                  </a:schemeClr>
                </a:solidFill>
              </a:ln>
              <a:effectLst>
                <a:outerShdw blurRad="50800" dist="38100" dir="2700000" algn="tl" rotWithShape="0">
                  <a:prstClr val="black">
                    <a:alpha val="40000"/>
                  </a:prstClr>
                </a:outerShdw>
              </a:effectLst>
            </c:spPr>
          </c:dPt>
          <c:dPt>
            <c:idx val="1"/>
            <c:bubble3D val="0"/>
            <c:spPr>
              <a:solidFill>
                <a:srgbClr val="9BBB59"/>
              </a:solidFill>
              <a:ln>
                <a:solidFill>
                  <a:schemeClr val="bg1">
                    <a:lumMod val="95000"/>
                  </a:schemeClr>
                </a:solidFill>
              </a:ln>
              <a:effectLst>
                <a:outerShdw blurRad="50800" dist="38100" dir="2700000" algn="tl" rotWithShape="0">
                  <a:prstClr val="black">
                    <a:alpha val="40000"/>
                  </a:prstClr>
                </a:outerShdw>
              </a:effectLst>
            </c:spPr>
          </c:dPt>
          <c:dPt>
            <c:idx val="2"/>
            <c:bubble3D val="0"/>
            <c:spPr>
              <a:solidFill>
                <a:schemeClr val="bg1">
                  <a:lumMod val="65000"/>
                </a:schemeClr>
              </a:solidFill>
              <a:ln>
                <a:solidFill>
                  <a:schemeClr val="bg1">
                    <a:lumMod val="95000"/>
                  </a:schemeClr>
                </a:solidFill>
              </a:ln>
              <a:effectLst>
                <a:outerShdw blurRad="50800" dist="38100" dir="2700000" algn="tl" rotWithShape="0">
                  <a:prstClr val="black">
                    <a:alpha val="40000"/>
                  </a:prstClr>
                </a:outerShdw>
              </a:effectLst>
            </c:spPr>
          </c:dPt>
          <c:dPt>
            <c:idx val="3"/>
            <c:bubble3D val="0"/>
            <c:spPr>
              <a:solidFill>
                <a:schemeClr val="accent1"/>
              </a:solidFill>
              <a:ln>
                <a:solidFill>
                  <a:schemeClr val="bg1">
                    <a:lumMod val="95000"/>
                  </a:schemeClr>
                </a:solidFill>
              </a:ln>
              <a:effectLst>
                <a:outerShdw blurRad="50800" dist="38100" dir="2700000" algn="tl" rotWithShape="0">
                  <a:prstClr val="black">
                    <a:alpha val="40000"/>
                  </a:prstClr>
                </a:outerShdw>
              </a:effectLst>
            </c:spPr>
          </c:dPt>
          <c:dPt>
            <c:idx val="4"/>
            <c:bubble3D val="0"/>
            <c:spPr>
              <a:solidFill>
                <a:schemeClr val="accent1">
                  <a:lumMod val="75000"/>
                </a:schemeClr>
              </a:solidFill>
              <a:ln>
                <a:solidFill>
                  <a:schemeClr val="bg1">
                    <a:lumMod val="95000"/>
                  </a:schemeClr>
                </a:solidFill>
              </a:ln>
              <a:effectLst>
                <a:outerShdw blurRad="50800" dist="38100" dir="2700000" algn="tl" rotWithShape="0">
                  <a:prstClr val="black">
                    <a:alpha val="40000"/>
                  </a:prstClr>
                </a:outerShdw>
              </a:effectLst>
            </c:spPr>
          </c:dPt>
          <c:dPt>
            <c:idx val="5"/>
            <c:bubble3D val="0"/>
            <c:spPr>
              <a:solidFill>
                <a:schemeClr val="accent6">
                  <a:lumMod val="75000"/>
                </a:schemeClr>
              </a:solidFill>
              <a:ln>
                <a:solidFill>
                  <a:schemeClr val="bg1">
                    <a:lumMod val="95000"/>
                  </a:schemeClr>
                </a:solidFill>
              </a:ln>
              <a:effectLst>
                <a:outerShdw blurRad="50800" dist="38100" dir="2700000" algn="tl" rotWithShape="0">
                  <a:prstClr val="black">
                    <a:alpha val="40000"/>
                  </a:prstClr>
                </a:outerShdw>
              </a:effectLst>
            </c:spPr>
          </c:dPt>
          <c:dLbls>
            <c:dLbl>
              <c:idx val="0"/>
              <c:layout>
                <c:manualLayout>
                  <c:x val="4.5895862928996512E-3"/>
                  <c:y val="5.8861277627177383E-2"/>
                </c:manualLayout>
              </c:layout>
              <c:dLblPos val="bestFit"/>
              <c:showLegendKey val="0"/>
              <c:showVal val="1"/>
              <c:showCatName val="0"/>
              <c:showSerName val="0"/>
              <c:showPercent val="0"/>
              <c:showBubbleSize val="0"/>
            </c:dLbl>
            <c:dLbl>
              <c:idx val="1"/>
              <c:layout>
                <c:manualLayout>
                  <c:x val="-0.1053671845403112"/>
                  <c:y val="0.18648556726643009"/>
                </c:manualLayout>
              </c:layout>
              <c:dLblPos val="bestFit"/>
              <c:showLegendKey val="0"/>
              <c:showVal val="1"/>
              <c:showCatName val="0"/>
              <c:showSerName val="0"/>
              <c:showPercent val="0"/>
              <c:showBubbleSize val="0"/>
            </c:dLbl>
            <c:dLbl>
              <c:idx val="5"/>
              <c:layout>
                <c:manualLayout>
                  <c:x val="-3.551832318899233E-3"/>
                  <c:y val="8.7319711152812701E-2"/>
                </c:manualLayout>
              </c:layout>
              <c:dLblPos val="bestFit"/>
              <c:showLegendKey val="0"/>
              <c:showVal val="1"/>
              <c:showCatName val="0"/>
              <c:showSerName val="0"/>
              <c:showPercent val="0"/>
              <c:showBubbleSize val="0"/>
            </c:dLbl>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1"/>
          </c:dLbls>
          <c:cat>
            <c:strRef>
              <c:f>Tabelle1!$A$2:$A$7</c:f>
              <c:strCache>
                <c:ptCount val="6"/>
                <c:pt idx="0">
                  <c:v>Θα αυξήθει Σημαντικά</c:v>
                </c:pt>
                <c:pt idx="1">
                  <c:v>Θα αυξηθεί</c:v>
                </c:pt>
                <c:pt idx="2">
                  <c:v>Θα παραμείνει Σταθερός</c:v>
                </c:pt>
                <c:pt idx="3">
                  <c:v>Θα μειωθεί</c:v>
                </c:pt>
                <c:pt idx="4">
                  <c:v>Θα μειωθεί Σημαντικά</c:v>
                </c:pt>
                <c:pt idx="5">
                  <c:v>Δ/Α</c:v>
                </c:pt>
              </c:strCache>
            </c:strRef>
          </c:cat>
          <c:val>
            <c:numRef>
              <c:f>Tabelle1!$B$2:$B$7</c:f>
              <c:numCache>
                <c:formatCode>General</c:formatCode>
                <c:ptCount val="6"/>
                <c:pt idx="0">
                  <c:v>0.02</c:v>
                </c:pt>
                <c:pt idx="1">
                  <c:v>0.27</c:v>
                </c:pt>
                <c:pt idx="2">
                  <c:v>0.42</c:v>
                </c:pt>
                <c:pt idx="3">
                  <c:v>0.22</c:v>
                </c:pt>
                <c:pt idx="4">
                  <c:v>0.05</c:v>
                </c:pt>
                <c:pt idx="5">
                  <c:v>0.02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1829990831174388"/>
          <c:y val="5.6034044144812285E-2"/>
          <c:w val="0.48170009168825617"/>
          <c:h val="0.83918230247181247"/>
        </c:manualLayout>
      </c:layout>
      <c:overlay val="0"/>
      <c:txPr>
        <a:bodyPr/>
        <a:lstStyle/>
        <a:p>
          <a:pPr>
            <a:defRPr sz="1400"/>
          </a:pPr>
          <a:endParaRPr lang="el-GR"/>
        </a:p>
      </c:txPr>
    </c:legend>
    <c:plotVisOnly val="1"/>
    <c:dispBlanksAs val="zero"/>
    <c:showDLblsOverMax val="0"/>
  </c:chart>
  <c:txPr>
    <a:bodyPr/>
    <a:lstStyle/>
    <a:p>
      <a:pPr>
        <a:defRPr sz="1800"/>
      </a:pPr>
      <a:endParaRPr lang="el-G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042697787776529E-2"/>
          <c:y val="6.7501574505027875E-2"/>
          <c:w val="0.47240615927757662"/>
          <c:h val="0.86454890349589331"/>
        </c:manualLayout>
      </c:layout>
      <c:pieChart>
        <c:varyColors val="1"/>
        <c:ser>
          <c:idx val="0"/>
          <c:order val="0"/>
          <c:tx>
            <c:strRef>
              <c:f>Tabelle1!$B$1</c:f>
              <c:strCache>
                <c:ptCount val="1"/>
                <c:pt idx="0">
                  <c:v>Σύνολο</c:v>
                </c:pt>
              </c:strCache>
            </c:strRef>
          </c:tx>
          <c:spPr>
            <a:gradFill flip="none" rotWithShape="1">
              <a:gsLst>
                <a:gs pos="0">
                  <a:schemeClr val="accent1">
                    <a:lumMod val="75000"/>
                  </a:schemeClr>
                </a:gs>
                <a:gs pos="100000">
                  <a:schemeClr val="accent1"/>
                </a:gs>
              </a:gsLst>
              <a:lin ang="16200000" scaled="1"/>
              <a:tileRect/>
            </a:gradFill>
            <a:ln>
              <a:solidFill>
                <a:schemeClr val="bg1">
                  <a:lumMod val="95000"/>
                </a:schemeClr>
              </a:solidFill>
            </a:ln>
            <a:effectLst>
              <a:outerShdw blurRad="50800" dist="38100" dir="2700000" algn="tl" rotWithShape="0">
                <a:prstClr val="black">
                  <a:alpha val="40000"/>
                </a:prstClr>
              </a:outerShdw>
            </a:effectLst>
          </c:spPr>
          <c:dPt>
            <c:idx val="0"/>
            <c:bubble3D val="0"/>
            <c:explosion val="14"/>
            <c:spPr>
              <a:solidFill>
                <a:schemeClr val="accent3">
                  <a:lumMod val="75000"/>
                </a:schemeClr>
              </a:solidFill>
              <a:ln>
                <a:solidFill>
                  <a:schemeClr val="bg1">
                    <a:lumMod val="95000"/>
                  </a:schemeClr>
                </a:solidFill>
              </a:ln>
              <a:effectLst>
                <a:outerShdw blurRad="50800" dist="38100" dir="2700000" algn="tl" rotWithShape="0">
                  <a:prstClr val="black">
                    <a:alpha val="40000"/>
                  </a:prstClr>
                </a:outerShdw>
              </a:effectLst>
            </c:spPr>
          </c:dPt>
          <c:dPt>
            <c:idx val="1"/>
            <c:bubble3D val="0"/>
            <c:spPr>
              <a:solidFill>
                <a:srgbClr val="9BBB59"/>
              </a:solidFill>
              <a:ln>
                <a:solidFill>
                  <a:schemeClr val="bg1">
                    <a:lumMod val="95000"/>
                  </a:schemeClr>
                </a:solidFill>
              </a:ln>
              <a:effectLst>
                <a:outerShdw blurRad="50800" dist="38100" dir="2700000" algn="tl" rotWithShape="0">
                  <a:prstClr val="black">
                    <a:alpha val="40000"/>
                  </a:prstClr>
                </a:outerShdw>
              </a:effectLst>
            </c:spPr>
          </c:dPt>
          <c:dPt>
            <c:idx val="2"/>
            <c:bubble3D val="0"/>
            <c:spPr>
              <a:solidFill>
                <a:schemeClr val="bg1">
                  <a:lumMod val="65000"/>
                </a:schemeClr>
              </a:solidFill>
              <a:ln>
                <a:solidFill>
                  <a:schemeClr val="bg1">
                    <a:lumMod val="95000"/>
                  </a:schemeClr>
                </a:solidFill>
              </a:ln>
              <a:effectLst>
                <a:outerShdw blurRad="50800" dist="38100" dir="2700000" algn="tl" rotWithShape="0">
                  <a:prstClr val="black">
                    <a:alpha val="40000"/>
                  </a:prstClr>
                </a:outerShdw>
              </a:effectLst>
            </c:spPr>
          </c:dPt>
          <c:dPt>
            <c:idx val="3"/>
            <c:bubble3D val="0"/>
            <c:spPr>
              <a:solidFill>
                <a:schemeClr val="accent1"/>
              </a:solidFill>
              <a:ln>
                <a:solidFill>
                  <a:schemeClr val="bg1">
                    <a:lumMod val="95000"/>
                  </a:schemeClr>
                </a:solidFill>
              </a:ln>
              <a:effectLst>
                <a:outerShdw blurRad="50800" dist="38100" dir="2700000" algn="tl" rotWithShape="0">
                  <a:prstClr val="black">
                    <a:alpha val="40000"/>
                  </a:prstClr>
                </a:outerShdw>
              </a:effectLst>
            </c:spPr>
          </c:dPt>
          <c:dPt>
            <c:idx val="4"/>
            <c:bubble3D val="0"/>
            <c:spPr>
              <a:solidFill>
                <a:schemeClr val="accent1">
                  <a:lumMod val="75000"/>
                </a:schemeClr>
              </a:solidFill>
              <a:ln>
                <a:solidFill>
                  <a:schemeClr val="bg1">
                    <a:lumMod val="95000"/>
                  </a:schemeClr>
                </a:solidFill>
              </a:ln>
              <a:effectLst>
                <a:outerShdw blurRad="50800" dist="38100" dir="2700000" algn="tl" rotWithShape="0">
                  <a:prstClr val="black">
                    <a:alpha val="40000"/>
                  </a:prstClr>
                </a:outerShdw>
              </a:effectLst>
            </c:spPr>
          </c:dPt>
          <c:dPt>
            <c:idx val="5"/>
            <c:bubble3D val="0"/>
            <c:spPr>
              <a:solidFill>
                <a:schemeClr val="accent6">
                  <a:lumMod val="75000"/>
                </a:schemeClr>
              </a:solidFill>
              <a:ln>
                <a:solidFill>
                  <a:schemeClr val="bg1">
                    <a:lumMod val="95000"/>
                  </a:schemeClr>
                </a:solidFill>
              </a:ln>
              <a:effectLst>
                <a:outerShdw blurRad="50800" dist="38100" dir="2700000" algn="tl" rotWithShape="0">
                  <a:prstClr val="black">
                    <a:alpha val="40000"/>
                  </a:prstClr>
                </a:outerShdw>
              </a:effectLst>
            </c:spPr>
          </c:dPt>
          <c:dLbls>
            <c:dLbl>
              <c:idx val="0"/>
              <c:layout>
                <c:manualLayout>
                  <c:x val="-3.362443330947268E-3"/>
                  <c:y val="1.8112079089198128E-2"/>
                </c:manualLayout>
              </c:layout>
              <c:dLblPos val="bestFit"/>
              <c:showLegendKey val="0"/>
              <c:showVal val="1"/>
              <c:showCatName val="0"/>
              <c:showSerName val="0"/>
              <c:showPercent val="0"/>
              <c:showBubbleSize val="0"/>
            </c:dLbl>
            <c:dLbl>
              <c:idx val="1"/>
              <c:layout>
                <c:manualLayout>
                  <c:x val="-7.7131233595800527E-2"/>
                  <c:y val="0.17484293911272172"/>
                </c:manualLayout>
              </c:layout>
              <c:dLblPos val="bestFit"/>
              <c:showLegendKey val="0"/>
              <c:showVal val="1"/>
              <c:showCatName val="0"/>
              <c:showSerName val="0"/>
              <c:showPercent val="0"/>
              <c:showBubbleSize val="0"/>
            </c:dLbl>
            <c:dLbl>
              <c:idx val="5"/>
              <c:layout>
                <c:manualLayout>
                  <c:x val="-7.9365306609400828E-3"/>
                  <c:y val="7.9735501490164729E-2"/>
                </c:manualLayout>
              </c:layout>
              <c:dLblPos val="bestFit"/>
              <c:showLegendKey val="0"/>
              <c:showVal val="1"/>
              <c:showCatName val="0"/>
              <c:showSerName val="0"/>
              <c:showPercent val="0"/>
              <c:showBubbleSize val="0"/>
            </c:dLbl>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1"/>
          </c:dLbls>
          <c:cat>
            <c:strRef>
              <c:f>Tabelle1!$A$2:$A$7</c:f>
              <c:strCache>
                <c:ptCount val="6"/>
                <c:pt idx="0">
                  <c:v>Αυξήθηκε Σημαντικά</c:v>
                </c:pt>
                <c:pt idx="1">
                  <c:v>Αυξήθηκε  </c:v>
                </c:pt>
                <c:pt idx="2">
                  <c:v>Παρέμεινε Σταθερός</c:v>
                </c:pt>
                <c:pt idx="3">
                  <c:v>Μειώθηκε</c:v>
                </c:pt>
                <c:pt idx="4">
                  <c:v>Μειώθηκε Σημαντικά</c:v>
                </c:pt>
                <c:pt idx="5">
                  <c:v>Δ/Α</c:v>
                </c:pt>
              </c:strCache>
            </c:strRef>
          </c:cat>
          <c:val>
            <c:numRef>
              <c:f>Tabelle1!$B$2:$B$7</c:f>
              <c:numCache>
                <c:formatCode>General</c:formatCode>
                <c:ptCount val="6"/>
                <c:pt idx="0">
                  <c:v>0.03</c:v>
                </c:pt>
                <c:pt idx="1">
                  <c:v>0.16</c:v>
                </c:pt>
                <c:pt idx="2">
                  <c:v>0.38</c:v>
                </c:pt>
                <c:pt idx="3">
                  <c:v>0.28999999999999998</c:v>
                </c:pt>
                <c:pt idx="4">
                  <c:v>0.14000000000000001</c:v>
                </c:pt>
                <c:pt idx="5">
                  <c:v>0.01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48544833874011406"/>
          <c:y val="0.16081769752818753"/>
          <c:w val="0.48142326548804043"/>
          <c:h val="0.67836460494362494"/>
        </c:manualLayout>
      </c:layout>
      <c:overlay val="0"/>
      <c:txPr>
        <a:bodyPr/>
        <a:lstStyle/>
        <a:p>
          <a:pPr>
            <a:defRPr sz="1400"/>
          </a:pPr>
          <a:endParaRPr lang="el-GR"/>
        </a:p>
      </c:txPr>
    </c:legend>
    <c:plotVisOnly val="1"/>
    <c:dispBlanksAs val="zero"/>
    <c:showDLblsOverMax val="0"/>
  </c:chart>
  <c:txPr>
    <a:bodyPr/>
    <a:lstStyle/>
    <a:p>
      <a:pPr>
        <a:defRPr sz="1800"/>
      </a:pPr>
      <a:endParaRPr lang="el-G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7.1428571428571425E-2"/>
          <c:w val="0.72958560923127858"/>
          <c:h val="0.77818053993250846"/>
        </c:manualLayout>
      </c:layout>
      <c:barChart>
        <c:barDir val="col"/>
        <c:grouping val="percentStacked"/>
        <c:varyColors val="0"/>
        <c:ser>
          <c:idx val="0"/>
          <c:order val="0"/>
          <c:tx>
            <c:strRef>
              <c:f>Sheet1!$B$1</c:f>
              <c:strCache>
                <c:ptCount val="1"/>
                <c:pt idx="0">
                  <c:v>Μειώθηκε</c:v>
                </c:pt>
              </c:strCache>
            </c:strRef>
          </c:tx>
          <c:spPr>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Sheet1!$B$2:$B$5</c:f>
              <c:numCache>
                <c:formatCode>General</c:formatCode>
                <c:ptCount val="4"/>
                <c:pt idx="0">
                  <c:v>0.42843075117985685</c:v>
                </c:pt>
                <c:pt idx="1">
                  <c:v>0.44038733259614204</c:v>
                </c:pt>
                <c:pt idx="2">
                  <c:v>0.39776308709355068</c:v>
                </c:pt>
                <c:pt idx="3">
                  <c:v>0.38271041169031894</c:v>
                </c:pt>
              </c:numCache>
            </c:numRef>
          </c:val>
        </c:ser>
        <c:ser>
          <c:idx val="1"/>
          <c:order val="1"/>
          <c:tx>
            <c:strRef>
              <c:f>Sheet1!$C$1</c:f>
              <c:strCache>
                <c:ptCount val="1"/>
                <c:pt idx="0">
                  <c:v>Παρέμεινε Σταθερό</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Sheet1!$C$2:$C$5</c:f>
              <c:numCache>
                <c:formatCode>General</c:formatCode>
                <c:ptCount val="4"/>
                <c:pt idx="0">
                  <c:v>0.37651705226988208</c:v>
                </c:pt>
                <c:pt idx="1">
                  <c:v>0.35144059466764954</c:v>
                </c:pt>
                <c:pt idx="2">
                  <c:v>0.46387116611576606</c:v>
                </c:pt>
                <c:pt idx="3">
                  <c:v>0.43852746943937054</c:v>
                </c:pt>
              </c:numCache>
            </c:numRef>
          </c:val>
        </c:ser>
        <c:ser>
          <c:idx val="2"/>
          <c:order val="2"/>
          <c:tx>
            <c:strRef>
              <c:f>Sheet1!$D$1</c:f>
              <c:strCache>
                <c:ptCount val="1"/>
                <c:pt idx="0">
                  <c:v>Αυξήθηκε</c:v>
                </c:pt>
              </c:strCache>
            </c:strRef>
          </c:tx>
          <c:spPr>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Sheet1!$D$2:$D$5</c:f>
              <c:numCache>
                <c:formatCode>General</c:formatCode>
                <c:ptCount val="4"/>
                <c:pt idx="0">
                  <c:v>0.18750949385322113</c:v>
                </c:pt>
                <c:pt idx="1">
                  <c:v>0.19711420321906872</c:v>
                </c:pt>
                <c:pt idx="2">
                  <c:v>0.13836574679068336</c:v>
                </c:pt>
                <c:pt idx="3">
                  <c:v>0.17876211887031052</c:v>
                </c:pt>
              </c:numCache>
            </c:numRef>
          </c:val>
        </c:ser>
        <c:ser>
          <c:idx val="3"/>
          <c:order val="3"/>
          <c:tx>
            <c:strRef>
              <c:f>Sheet1!$E$1</c:f>
              <c:strCache>
                <c:ptCount val="1"/>
                <c:pt idx="0">
                  <c:v>Δ/Α</c:v>
                </c:pt>
              </c:strCache>
            </c:strRef>
          </c:tx>
          <c:spPr>
            <a:solidFill>
              <a:schemeClr val="accent6">
                <a:lumMod val="75000"/>
              </a:schemeClr>
            </a:solidFill>
            <a:ln w="22225">
              <a:solidFill>
                <a:schemeClr val="bg1"/>
              </a:solidFill>
            </a:ln>
          </c:spPr>
          <c:invertIfNegative val="0"/>
          <c:cat>
            <c:strRef>
              <c:f>Sheet1!$A$2:$A$5</c:f>
              <c:strCache>
                <c:ptCount val="4"/>
                <c:pt idx="0">
                  <c:v>Σύνολο</c:v>
                </c:pt>
                <c:pt idx="1">
                  <c:v>Υπηρεσίες</c:v>
                </c:pt>
                <c:pt idx="2">
                  <c:v>Εμπόριο</c:v>
                </c:pt>
                <c:pt idx="3">
                  <c:v>Μεταποίηση</c:v>
                </c:pt>
              </c:strCache>
            </c:strRef>
          </c:cat>
          <c:val>
            <c:numRef>
              <c:f>Sheet1!$E$2:$E$5</c:f>
              <c:numCache>
                <c:formatCode>General</c:formatCode>
                <c:ptCount val="4"/>
                <c:pt idx="0">
                  <c:v>7.5427026970400135E-3</c:v>
                </c:pt>
                <c:pt idx="1">
                  <c:v>1.1057869517139699E-2</c:v>
                </c:pt>
                <c:pt idx="2">
                  <c:v>0</c:v>
                </c:pt>
                <c:pt idx="3">
                  <c:v>0</c:v>
                </c:pt>
              </c:numCache>
            </c:numRef>
          </c:val>
        </c:ser>
        <c:dLbls>
          <c:showLegendKey val="0"/>
          <c:showVal val="0"/>
          <c:showCatName val="0"/>
          <c:showSerName val="0"/>
          <c:showPercent val="0"/>
          <c:showBubbleSize val="0"/>
        </c:dLbls>
        <c:gapWidth val="34"/>
        <c:overlap val="100"/>
        <c:axId val="555426304"/>
        <c:axId val="44072256"/>
      </c:barChart>
      <c:catAx>
        <c:axId val="555426304"/>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44072256"/>
        <c:crosses val="autoZero"/>
        <c:auto val="1"/>
        <c:lblAlgn val="ctr"/>
        <c:lblOffset val="100"/>
        <c:noMultiLvlLbl val="0"/>
      </c:catAx>
      <c:valAx>
        <c:axId val="44072256"/>
        <c:scaling>
          <c:orientation val="minMax"/>
        </c:scaling>
        <c:delete val="1"/>
        <c:axPos val="l"/>
        <c:numFmt formatCode="0%" sourceLinked="1"/>
        <c:majorTickMark val="out"/>
        <c:minorTickMark val="none"/>
        <c:tickLblPos val="nextTo"/>
        <c:crossAx val="555426304"/>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051051051051052E-2"/>
          <c:y val="6.1224489795918366E-2"/>
          <c:w val="0.72104206568773499"/>
          <c:h val="0.77818053993250846"/>
        </c:manualLayout>
      </c:layout>
      <c:barChart>
        <c:barDir val="col"/>
        <c:grouping val="percentStacked"/>
        <c:varyColors val="0"/>
        <c:ser>
          <c:idx val="0"/>
          <c:order val="0"/>
          <c:tx>
            <c:strRef>
              <c:f>Sheet1!$B$1</c:f>
              <c:strCache>
                <c:ptCount val="1"/>
                <c:pt idx="0">
                  <c:v>Θα μειωθεί</c:v>
                </c:pt>
              </c:strCache>
            </c:strRef>
          </c:tx>
          <c:spPr>
            <a:ln w="25400">
              <a:solidFill>
                <a:schemeClr val="bg1">
                  <a:lumMod val="95000"/>
                </a:schemeClr>
              </a:solidFill>
            </a:ln>
          </c:spPr>
          <c:invertIfNegative val="0"/>
          <c:dLbls>
            <c:numFmt formatCode="0%" sourceLinked="0"/>
            <c:txPr>
              <a:bodyPr/>
              <a:lstStyle/>
              <a:p>
                <a:pPr>
                  <a:defRPr sz="1400" b="1">
                    <a:solidFill>
                      <a:schemeClr val="bg1"/>
                    </a:solidFill>
                  </a:defRPr>
                </a:pPr>
                <a:endParaRPr lang="el-GR"/>
              </a:p>
            </c:txP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Sheet1!$B$2:$B$5</c:f>
              <c:numCache>
                <c:formatCode>General</c:formatCode>
                <c:ptCount val="4"/>
                <c:pt idx="0">
                  <c:v>0.27724146600807703</c:v>
                </c:pt>
                <c:pt idx="1">
                  <c:v>0.25468423639267729</c:v>
                </c:pt>
                <c:pt idx="2">
                  <c:v>0.26531631947113532</c:v>
                </c:pt>
                <c:pt idx="3">
                  <c:v>0.28874525783335669</c:v>
                </c:pt>
              </c:numCache>
            </c:numRef>
          </c:val>
        </c:ser>
        <c:ser>
          <c:idx val="1"/>
          <c:order val="1"/>
          <c:tx>
            <c:strRef>
              <c:f>Sheet1!$C$1</c:f>
              <c:strCache>
                <c:ptCount val="1"/>
                <c:pt idx="0">
                  <c:v>Θα παραμείνει Σταθερό</c:v>
                </c:pt>
              </c:strCache>
            </c:strRef>
          </c:tx>
          <c:spPr>
            <a:solidFill>
              <a:schemeClr val="bg1">
                <a:lumMod val="75000"/>
              </a:schemeClr>
            </a:solidFill>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Sheet1!$C$2:$C$5</c:f>
              <c:numCache>
                <c:formatCode>General</c:formatCode>
                <c:ptCount val="4"/>
                <c:pt idx="0">
                  <c:v>0.41623147716499126</c:v>
                </c:pt>
                <c:pt idx="1">
                  <c:v>0.41346449195232815</c:v>
                </c:pt>
                <c:pt idx="2">
                  <c:v>0.50000000000000011</c:v>
                </c:pt>
                <c:pt idx="3">
                  <c:v>0.39244063509905852</c:v>
                </c:pt>
              </c:numCache>
            </c:numRef>
          </c:val>
        </c:ser>
        <c:ser>
          <c:idx val="2"/>
          <c:order val="2"/>
          <c:tx>
            <c:strRef>
              <c:f>Sheet1!$D$1</c:f>
              <c:strCache>
                <c:ptCount val="1"/>
                <c:pt idx="0">
                  <c:v>Θα αυξηθεί</c:v>
                </c:pt>
              </c:strCache>
            </c:strRef>
          </c:tx>
          <c:spPr>
            <a:ln w="25400">
              <a:solidFill>
                <a:schemeClr val="bg1"/>
              </a:solidFill>
            </a:ln>
          </c:spPr>
          <c:invertIfNegative val="0"/>
          <c:dLbls>
            <c:numFmt formatCode="0%" sourceLinked="0"/>
            <c:txPr>
              <a:bodyPr/>
              <a:lstStyle/>
              <a:p>
                <a:pPr>
                  <a:defRPr sz="1400" b="1">
                    <a:solidFill>
                      <a:schemeClr val="bg1"/>
                    </a:solidFill>
                  </a:defRPr>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Sheet1!$D$2:$D$5</c:f>
              <c:numCache>
                <c:formatCode>General</c:formatCode>
                <c:ptCount val="4"/>
                <c:pt idx="0">
                  <c:v>0.28314991645409165</c:v>
                </c:pt>
                <c:pt idx="1">
                  <c:v>0.30727822828357299</c:v>
                </c:pt>
                <c:pt idx="2">
                  <c:v>0.19086786071181491</c:v>
                </c:pt>
                <c:pt idx="3">
                  <c:v>0.31449346634818043</c:v>
                </c:pt>
              </c:numCache>
            </c:numRef>
          </c:val>
        </c:ser>
        <c:ser>
          <c:idx val="3"/>
          <c:order val="3"/>
          <c:tx>
            <c:strRef>
              <c:f>Sheet1!$E$1</c:f>
              <c:strCache>
                <c:ptCount val="1"/>
                <c:pt idx="0">
                  <c:v>Δ/Α</c:v>
                </c:pt>
              </c:strCache>
            </c:strRef>
          </c:tx>
          <c:spPr>
            <a:solidFill>
              <a:schemeClr val="accent6">
                <a:lumMod val="75000"/>
              </a:schemeClr>
            </a:solidFill>
            <a:ln w="22225">
              <a:solidFill>
                <a:schemeClr val="bg1"/>
              </a:solidFill>
            </a:ln>
          </c:spPr>
          <c:invertIfNegative val="0"/>
          <c:dLbls>
            <c:dLbl>
              <c:idx val="3"/>
              <c:delete val="1"/>
            </c:dLbl>
            <c:numFmt formatCode="0%" sourceLinked="0"/>
            <c:txPr>
              <a:bodyPr/>
              <a:lstStyle/>
              <a:p>
                <a:pPr>
                  <a:defRPr sz="1400"/>
                </a:pPr>
                <a:endParaRPr lang="el-GR"/>
              </a:p>
            </c:txPr>
            <c:dLblPos val="ctr"/>
            <c:showLegendKey val="0"/>
            <c:showVal val="1"/>
            <c:showCatName val="0"/>
            <c:showSerName val="0"/>
            <c:showPercent val="0"/>
            <c:showBubbleSize val="0"/>
            <c:showLeaderLines val="0"/>
          </c:dLbls>
          <c:cat>
            <c:strRef>
              <c:f>Sheet1!$A$2:$A$5</c:f>
              <c:strCache>
                <c:ptCount val="4"/>
                <c:pt idx="0">
                  <c:v>Σύνολο</c:v>
                </c:pt>
                <c:pt idx="1">
                  <c:v>Υπηρεσίες</c:v>
                </c:pt>
                <c:pt idx="2">
                  <c:v>Εμπόριο</c:v>
                </c:pt>
                <c:pt idx="3">
                  <c:v>Μεταποίηση</c:v>
                </c:pt>
              </c:strCache>
            </c:strRef>
          </c:cat>
          <c:val>
            <c:numRef>
              <c:f>Sheet1!$E$2:$E$5</c:f>
              <c:numCache>
                <c:formatCode>General</c:formatCode>
                <c:ptCount val="4"/>
                <c:pt idx="0">
                  <c:v>2.3377140372839986E-2</c:v>
                </c:pt>
                <c:pt idx="1">
                  <c:v>2.4573043371421553E-2</c:v>
                </c:pt>
                <c:pt idx="2">
                  <c:v>4.3815819817049732E-2</c:v>
                </c:pt>
                <c:pt idx="3">
                  <c:v>4.3206407194042425E-3</c:v>
                </c:pt>
              </c:numCache>
            </c:numRef>
          </c:val>
        </c:ser>
        <c:dLbls>
          <c:showLegendKey val="0"/>
          <c:showVal val="0"/>
          <c:showCatName val="0"/>
          <c:showSerName val="0"/>
          <c:showPercent val="0"/>
          <c:showBubbleSize val="0"/>
        </c:dLbls>
        <c:gapWidth val="34"/>
        <c:overlap val="100"/>
        <c:axId val="557609472"/>
        <c:axId val="44066496"/>
      </c:barChart>
      <c:catAx>
        <c:axId val="557609472"/>
        <c:scaling>
          <c:orientation val="minMax"/>
        </c:scaling>
        <c:delete val="0"/>
        <c:axPos val="b"/>
        <c:majorTickMark val="out"/>
        <c:minorTickMark val="none"/>
        <c:tickLblPos val="nextTo"/>
        <c:spPr>
          <a:ln w="41275">
            <a:solidFill>
              <a:schemeClr val="bg1">
                <a:lumMod val="75000"/>
              </a:schemeClr>
            </a:solidFill>
          </a:ln>
        </c:spPr>
        <c:txPr>
          <a:bodyPr/>
          <a:lstStyle/>
          <a:p>
            <a:pPr>
              <a:defRPr sz="1400" b="1"/>
            </a:pPr>
            <a:endParaRPr lang="el-GR"/>
          </a:p>
        </c:txPr>
        <c:crossAx val="44066496"/>
        <c:crosses val="autoZero"/>
        <c:auto val="1"/>
        <c:lblAlgn val="ctr"/>
        <c:lblOffset val="100"/>
        <c:noMultiLvlLbl val="0"/>
      </c:catAx>
      <c:valAx>
        <c:axId val="44066496"/>
        <c:scaling>
          <c:orientation val="minMax"/>
        </c:scaling>
        <c:delete val="1"/>
        <c:axPos val="l"/>
        <c:numFmt formatCode="0%" sourceLinked="1"/>
        <c:majorTickMark val="out"/>
        <c:minorTickMark val="none"/>
        <c:tickLblPos val="nextTo"/>
        <c:crossAx val="557609472"/>
        <c:crosses val="autoZero"/>
        <c:crossBetween val="between"/>
      </c:valAx>
    </c:plotArea>
    <c:legend>
      <c:legendPos val="r"/>
      <c:layout/>
      <c:overlay val="0"/>
      <c:txPr>
        <a:bodyPr/>
        <a:lstStyle/>
        <a:p>
          <a:pPr>
            <a:defRPr sz="1400"/>
          </a:pPr>
          <a:endParaRPr lang="el-GR"/>
        </a:p>
      </c:txPr>
    </c:legend>
    <c:plotVisOnly val="1"/>
    <c:dispBlanksAs val="gap"/>
    <c:showDLblsOverMax val="0"/>
  </c:chart>
  <c:txPr>
    <a:bodyPr/>
    <a:lstStyle/>
    <a:p>
      <a:pPr>
        <a:defRPr sz="1800"/>
      </a:pPr>
      <a:endParaRPr lang="el-G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89FEF6-0859-4BA9-8B0C-D1B0B451B229}" type="datetimeFigureOut">
              <a:rPr lang="en-US" smtClean="0"/>
              <a:t>12/24/2015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D24C50-2E31-416B-B481-79258EE09243}" type="slidenum">
              <a:rPr lang="en-US" smtClean="0"/>
              <a:t>‹#›</a:t>
            </a:fld>
            <a:endParaRPr lang="en-US"/>
          </a:p>
        </p:txBody>
      </p:sp>
    </p:spTree>
    <p:extLst>
      <p:ext uri="{BB962C8B-B14F-4D97-AF65-F5344CB8AC3E}">
        <p14:creationId xmlns:p14="http://schemas.microsoft.com/office/powerpoint/2010/main" val="3647445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7190" y="126199"/>
            <a:ext cx="8747764" cy="4750601"/>
          </a:xfrm>
          <a:prstGeom prst="rect">
            <a:avLst/>
          </a:prstGeom>
        </p:spPr>
      </p:pic>
      <p:sp>
        <p:nvSpPr>
          <p:cNvPr id="8" name="Rectangle 7"/>
          <p:cNvSpPr/>
          <p:nvPr userDrawn="1"/>
        </p:nvSpPr>
        <p:spPr>
          <a:xfrm>
            <a:off x="184778" y="4365105"/>
            <a:ext cx="8770175" cy="2333666"/>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84778" y="4124541"/>
            <a:ext cx="8770175" cy="904659"/>
          </a:xfrm>
          <a:prstGeom prst="rect">
            <a:avLst/>
          </a:prstGeom>
          <a:solidFill>
            <a:schemeClr val="accent6">
              <a:lumMod val="20000"/>
              <a:lumOff val="80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600" y="4953000"/>
            <a:ext cx="7772400" cy="1470025"/>
          </a:xfrm>
        </p:spPr>
        <p:txBody>
          <a:bodyPr>
            <a:normAutofit/>
          </a:bodyPr>
          <a:lstStyle>
            <a:lvl1pPr algn="l">
              <a:defRPr sz="32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600" y="4495800"/>
            <a:ext cx="6400800" cy="609600"/>
          </a:xfrm>
        </p:spPr>
        <p:txBody>
          <a:bodyPr>
            <a:normAutofit/>
          </a:bodyPr>
          <a:lstStyle>
            <a:lvl1pPr marL="0" indent="0" algn="l">
              <a:buNone/>
              <a:defRPr sz="20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9282" y="3503816"/>
            <a:ext cx="2761906" cy="647619"/>
          </a:xfrm>
          <a:prstGeom prst="rect">
            <a:avLst/>
          </a:prstGeom>
        </p:spPr>
      </p:pic>
    </p:spTree>
    <p:extLst>
      <p:ext uri="{BB962C8B-B14F-4D97-AF65-F5344CB8AC3E}">
        <p14:creationId xmlns:p14="http://schemas.microsoft.com/office/powerpoint/2010/main" val="3698969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3F8CCB-3252-4F41-901F-64A54D24CCBC}" type="datetimeFigureOut">
              <a:rPr lang="en-US" smtClean="0"/>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A668AF-D123-4643-905C-BC8DA94D2042}" type="slidenum">
              <a:rPr lang="en-US" smtClean="0"/>
              <a:t>‹#›</a:t>
            </a:fld>
            <a:endParaRPr lang="en-US"/>
          </a:p>
        </p:txBody>
      </p:sp>
    </p:spTree>
    <p:extLst>
      <p:ext uri="{BB962C8B-B14F-4D97-AF65-F5344CB8AC3E}">
        <p14:creationId xmlns:p14="http://schemas.microsoft.com/office/powerpoint/2010/main" val="4137840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3F8CCB-3252-4F41-901F-64A54D24CCBC}" type="datetimeFigureOut">
              <a:rPr lang="en-US" smtClean="0"/>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A668AF-D123-4643-905C-BC8DA94D2042}" type="slidenum">
              <a:rPr lang="en-US" smtClean="0"/>
              <a:t>‹#›</a:t>
            </a:fld>
            <a:endParaRPr lang="en-US"/>
          </a:p>
        </p:txBody>
      </p:sp>
    </p:spTree>
    <p:extLst>
      <p:ext uri="{BB962C8B-B14F-4D97-AF65-F5344CB8AC3E}">
        <p14:creationId xmlns:p14="http://schemas.microsoft.com/office/powerpoint/2010/main" val="540335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3F8CCB-3252-4F41-901F-64A54D24CCBC}" type="datetimeFigureOut">
              <a:rPr lang="en-US" smtClean="0"/>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A668AF-D123-4643-905C-BC8DA94D2042}" type="slidenum">
              <a:rPr lang="en-US" smtClean="0"/>
              <a:t>‹#›</a:t>
            </a:fld>
            <a:endParaRPr lang="en-US"/>
          </a:p>
        </p:txBody>
      </p:sp>
    </p:spTree>
    <p:extLst>
      <p:ext uri="{BB962C8B-B14F-4D97-AF65-F5344CB8AC3E}">
        <p14:creationId xmlns:p14="http://schemas.microsoft.com/office/powerpoint/2010/main" val="382075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3F8CCB-3252-4F41-901F-64A54D24CCBC}" type="datetimeFigureOut">
              <a:rPr lang="en-US" smtClean="0"/>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A668AF-D123-4643-905C-BC8DA94D2042}" type="slidenum">
              <a:rPr lang="en-US" smtClean="0"/>
              <a:t>‹#›</a:t>
            </a:fld>
            <a:endParaRPr lang="en-US"/>
          </a:p>
        </p:txBody>
      </p:sp>
    </p:spTree>
    <p:extLst>
      <p:ext uri="{BB962C8B-B14F-4D97-AF65-F5344CB8AC3E}">
        <p14:creationId xmlns:p14="http://schemas.microsoft.com/office/powerpoint/2010/main" val="423660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C3F8CCB-3252-4F41-901F-64A54D24CCBC}" type="datetimeFigureOut">
              <a:rPr lang="en-US" smtClean="0"/>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A668AF-D123-4643-905C-BC8DA94D2042}" type="slidenum">
              <a:rPr lang="en-US" smtClean="0"/>
              <a:t>‹#›</a:t>
            </a:fld>
            <a:endParaRPr lang="en-US"/>
          </a:p>
        </p:txBody>
      </p:sp>
    </p:spTree>
    <p:extLst>
      <p:ext uri="{BB962C8B-B14F-4D97-AF65-F5344CB8AC3E}">
        <p14:creationId xmlns:p14="http://schemas.microsoft.com/office/powerpoint/2010/main" val="4169630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C3F8CCB-3252-4F41-901F-64A54D24CCBC}" type="datetimeFigureOut">
              <a:rPr lang="en-US" smtClean="0"/>
              <a:t>12/24/2015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DA668AF-D123-4643-905C-BC8DA94D2042}" type="slidenum">
              <a:rPr lang="en-US" smtClean="0"/>
              <a:t>‹#›</a:t>
            </a:fld>
            <a:endParaRPr lang="en-US"/>
          </a:p>
        </p:txBody>
      </p:sp>
    </p:spTree>
    <p:extLst>
      <p:ext uri="{BB962C8B-B14F-4D97-AF65-F5344CB8AC3E}">
        <p14:creationId xmlns:p14="http://schemas.microsoft.com/office/powerpoint/2010/main" val="1296188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C3F8CCB-3252-4F41-901F-64A54D24CCBC}" type="datetimeFigureOut">
              <a:rPr lang="en-US" smtClean="0"/>
              <a:t>12/24/2015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DA668AF-D123-4643-905C-BC8DA94D2042}" type="slidenum">
              <a:rPr lang="en-US" smtClean="0"/>
              <a:t>‹#›</a:t>
            </a:fld>
            <a:endParaRPr lang="en-US"/>
          </a:p>
        </p:txBody>
      </p:sp>
    </p:spTree>
    <p:extLst>
      <p:ext uri="{BB962C8B-B14F-4D97-AF65-F5344CB8AC3E}">
        <p14:creationId xmlns:p14="http://schemas.microsoft.com/office/powerpoint/2010/main" val="153209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C3F8CCB-3252-4F41-901F-64A54D24CCBC}" type="datetimeFigureOut">
              <a:rPr lang="en-US" smtClean="0"/>
              <a:t>12/24/2015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DA668AF-D123-4643-905C-BC8DA94D2042}" type="slidenum">
              <a:rPr lang="en-US" smtClean="0"/>
              <a:t>‹#›</a:t>
            </a:fld>
            <a:endParaRPr lang="en-US"/>
          </a:p>
        </p:txBody>
      </p:sp>
    </p:spTree>
    <p:extLst>
      <p:ext uri="{BB962C8B-B14F-4D97-AF65-F5344CB8AC3E}">
        <p14:creationId xmlns:p14="http://schemas.microsoft.com/office/powerpoint/2010/main" val="2042984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C3F8CCB-3252-4F41-901F-64A54D24CCBC}" type="datetimeFigureOut">
              <a:rPr lang="en-US" smtClean="0"/>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A668AF-D123-4643-905C-BC8DA94D2042}" type="slidenum">
              <a:rPr lang="en-US" smtClean="0"/>
              <a:t>‹#›</a:t>
            </a:fld>
            <a:endParaRPr lang="en-US"/>
          </a:p>
        </p:txBody>
      </p:sp>
    </p:spTree>
    <p:extLst>
      <p:ext uri="{BB962C8B-B14F-4D97-AF65-F5344CB8AC3E}">
        <p14:creationId xmlns:p14="http://schemas.microsoft.com/office/powerpoint/2010/main" val="263527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C3F8CCB-3252-4F41-901F-64A54D24CCBC}" type="datetimeFigureOut">
              <a:rPr lang="en-US" smtClean="0"/>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A668AF-D123-4643-905C-BC8DA94D2042}" type="slidenum">
              <a:rPr lang="en-US" smtClean="0"/>
              <a:t>‹#›</a:t>
            </a:fld>
            <a:endParaRPr lang="en-US"/>
          </a:p>
        </p:txBody>
      </p:sp>
    </p:spTree>
    <p:extLst>
      <p:ext uri="{BB962C8B-B14F-4D97-AF65-F5344CB8AC3E}">
        <p14:creationId xmlns:p14="http://schemas.microsoft.com/office/powerpoint/2010/main" val="1220784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3581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dirty="0" smtClean="0"/>
              <a:t>Έρευνα Οικονομικού Κλίματος &amp; Προσδοκιών</a:t>
            </a:r>
            <a:endParaRPr lang="en-US" dirty="0"/>
          </a:p>
        </p:txBody>
      </p:sp>
      <p:sp>
        <p:nvSpPr>
          <p:cNvPr id="13" name="Rounded Rectangle 12"/>
          <p:cNvSpPr/>
          <p:nvPr userDrawn="1"/>
        </p:nvSpPr>
        <p:spPr>
          <a:xfrm>
            <a:off x="533908" y="332657"/>
            <a:ext cx="2232248" cy="782988"/>
          </a:xfrm>
          <a:prstGeom prst="roundRect">
            <a:avLst/>
          </a:prstGeom>
          <a:solidFill>
            <a:schemeClr val="bg1">
              <a:lumMod val="6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 Same Side Corner Rectangle 13"/>
          <p:cNvSpPr/>
          <p:nvPr userDrawn="1"/>
        </p:nvSpPr>
        <p:spPr>
          <a:xfrm rot="16200000">
            <a:off x="4404338" y="-3429762"/>
            <a:ext cx="972108" cy="8280920"/>
          </a:xfrm>
          <a:prstGeom prst="round2Same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32329" y="390817"/>
            <a:ext cx="8229600" cy="6397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7" name="Slide Number Placeholder 5"/>
          <p:cNvSpPr txBox="1">
            <a:spLocks/>
          </p:cNvSpPr>
          <p:nvPr userDrawn="1"/>
        </p:nvSpPr>
        <p:spPr>
          <a:xfrm>
            <a:off x="8534400" y="6416675"/>
            <a:ext cx="533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BEA0C4B-528B-4218-9164-656737466226}" type="slidenum">
              <a:rPr lang="en-US" sz="1400" smtClean="0">
                <a:solidFill>
                  <a:schemeClr val="bg1">
                    <a:lumMod val="75000"/>
                  </a:schemeClr>
                </a:solidFill>
              </a:rPr>
              <a:pPr algn="ctr"/>
              <a:t>‹#›</a:t>
            </a:fld>
            <a:endParaRPr lang="en-US" sz="1400" dirty="0">
              <a:solidFill>
                <a:schemeClr val="bg1">
                  <a:lumMod val="75000"/>
                </a:schemeClr>
              </a:solidFill>
            </a:endParaRPr>
          </a:p>
        </p:txBody>
      </p:sp>
      <p:pic>
        <p:nvPicPr>
          <p:cNvPr id="4"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09895" y="6379598"/>
            <a:ext cx="1390305" cy="326002"/>
          </a:xfrm>
          <a:prstGeom prst="rect">
            <a:avLst/>
          </a:prstGeom>
        </p:spPr>
      </p:pic>
    </p:spTree>
    <p:extLst>
      <p:ext uri="{BB962C8B-B14F-4D97-AF65-F5344CB8AC3E}">
        <p14:creationId xmlns:p14="http://schemas.microsoft.com/office/powerpoint/2010/main" val="3573265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8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chart" Target="../charts/chart35.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chart" Target="../charts/chart34.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953000"/>
            <a:ext cx="7772400" cy="990600"/>
          </a:xfrm>
        </p:spPr>
        <p:txBody>
          <a:bodyPr/>
          <a:lstStyle/>
          <a:p>
            <a:r>
              <a:rPr lang="el-GR" dirty="0" smtClean="0"/>
              <a:t>Οικονομικού Κλίματος &amp; Προσδοκιών</a:t>
            </a:r>
            <a:endParaRPr lang="en-US" dirty="0"/>
          </a:p>
        </p:txBody>
      </p:sp>
      <p:sp>
        <p:nvSpPr>
          <p:cNvPr id="3" name="Subtitle 2"/>
          <p:cNvSpPr>
            <a:spLocks noGrp="1"/>
          </p:cNvSpPr>
          <p:nvPr>
            <p:ph type="subTitle" idx="1"/>
          </p:nvPr>
        </p:nvSpPr>
        <p:spPr/>
        <p:txBody>
          <a:bodyPr/>
          <a:lstStyle/>
          <a:p>
            <a:r>
              <a:rPr lang="el-GR" dirty="0" smtClean="0"/>
              <a:t>Αποτελέσματα Έρευνας</a:t>
            </a:r>
            <a:r>
              <a:rPr lang="en-US" dirty="0" smtClean="0"/>
              <a:t>:</a:t>
            </a:r>
            <a:endParaRPr lang="en-US" dirty="0"/>
          </a:p>
        </p:txBody>
      </p:sp>
      <p:sp>
        <p:nvSpPr>
          <p:cNvPr id="4" name="Title 1"/>
          <p:cNvSpPr txBox="1">
            <a:spLocks/>
          </p:cNvSpPr>
          <p:nvPr/>
        </p:nvSpPr>
        <p:spPr>
          <a:xfrm>
            <a:off x="685800" y="5638800"/>
            <a:ext cx="77724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1" kern="1200">
                <a:solidFill>
                  <a:schemeClr val="bg1"/>
                </a:solidFill>
                <a:latin typeface="+mj-lt"/>
                <a:ea typeface="+mj-ea"/>
                <a:cs typeface="+mj-cs"/>
              </a:defRPr>
            </a:lvl1pPr>
          </a:lstStyle>
          <a:p>
            <a:pPr algn="ctr"/>
            <a:r>
              <a:rPr lang="el-GR" sz="2000" dirty="0" smtClean="0"/>
              <a:t>Δεκέμβριος 2015</a:t>
            </a:r>
            <a:endParaRPr lang="en-US" sz="2000" dirty="0">
              <a:solidFill>
                <a:schemeClr val="accent6"/>
              </a:solidFill>
            </a:endParaRPr>
          </a:p>
        </p:txBody>
      </p:sp>
    </p:spTree>
    <p:extLst>
      <p:ext uri="{BB962C8B-B14F-4D97-AF65-F5344CB8AC3E}">
        <p14:creationId xmlns:p14="http://schemas.microsoft.com/office/powerpoint/2010/main" val="1287898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46038"/>
            <a:ext cx="8610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Πορεία Κύκλου Εργασιών</a:t>
            </a:r>
            <a:r>
              <a:rPr lang="el-GR" dirty="0"/>
              <a:t> </a:t>
            </a:r>
            <a:r>
              <a:rPr lang="el-GR" dirty="0" smtClean="0">
                <a:solidFill>
                  <a:schemeClr val="tx2">
                    <a:lumMod val="60000"/>
                    <a:lumOff val="40000"/>
                  </a:schemeClr>
                </a:solidFill>
              </a:rPr>
              <a:t>ανά Μέγεθος Επιχείρησης (2)</a:t>
            </a:r>
            <a:endParaRPr lang="en-US" dirty="0"/>
          </a:p>
        </p:txBody>
      </p:sp>
      <p:sp>
        <p:nvSpPr>
          <p:cNvPr id="24" name="Rechteck 206"/>
          <p:cNvSpPr/>
          <p:nvPr/>
        </p:nvSpPr>
        <p:spPr bwMode="gray">
          <a:xfrm>
            <a:off x="533400" y="838200"/>
            <a:ext cx="5791200" cy="721609"/>
          </a:xfrm>
          <a:prstGeom prst="rect">
            <a:avLst/>
          </a:prstGeom>
        </p:spPr>
        <p:txBody>
          <a:bodyPr wrap="square" lIns="72000" tIns="0" rIns="180000" bIns="0">
            <a:noAutofit/>
          </a:bodyPr>
          <a:lstStyle/>
          <a:p>
            <a:pPr lvl="0">
              <a:spcAft>
                <a:spcPts val="300"/>
              </a:spcAft>
            </a:pPr>
            <a:r>
              <a:rPr lang="el-GR" sz="1400" b="1" dirty="0" smtClean="0"/>
              <a:t>«Ο κύκλος εργασιών της επιχείρησής σας, σε σχέση με το προηγούμενο έτος, θα λέγατε ότι αυξήθηκε, μειώθηκε ή παρέμεινε σταθερός;»</a:t>
            </a:r>
            <a:endParaRPr lang="de-DE" sz="1600" b="1" dirty="0">
              <a:solidFill>
                <a:srgbClr val="000000"/>
              </a:solidFill>
            </a:endParaRPr>
          </a:p>
        </p:txBody>
      </p:sp>
      <p:graphicFrame>
        <p:nvGraphicFramePr>
          <p:cNvPr id="3" name="Chart 2"/>
          <p:cNvGraphicFramePr/>
          <p:nvPr>
            <p:extLst>
              <p:ext uri="{D42A27DB-BD31-4B8C-83A1-F6EECF244321}">
                <p14:modId xmlns:p14="http://schemas.microsoft.com/office/powerpoint/2010/main" val="3983858651"/>
              </p:ext>
            </p:extLst>
          </p:nvPr>
        </p:nvGraphicFramePr>
        <p:xfrm>
          <a:off x="557981" y="1371600"/>
          <a:ext cx="8458200" cy="2489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Chart 24"/>
          <p:cNvGraphicFramePr/>
          <p:nvPr>
            <p:extLst>
              <p:ext uri="{D42A27DB-BD31-4B8C-83A1-F6EECF244321}">
                <p14:modId xmlns:p14="http://schemas.microsoft.com/office/powerpoint/2010/main" val="1170391132"/>
              </p:ext>
            </p:extLst>
          </p:nvPr>
        </p:nvGraphicFramePr>
        <p:xfrm>
          <a:off x="557981" y="3886200"/>
          <a:ext cx="8458200" cy="2489200"/>
        </p:xfrm>
        <a:graphic>
          <a:graphicData uri="http://schemas.openxmlformats.org/drawingml/2006/chart">
            <c:chart xmlns:c="http://schemas.openxmlformats.org/drawingml/2006/chart" xmlns:r="http://schemas.openxmlformats.org/officeDocument/2006/relationships" r:id="rId3"/>
          </a:graphicData>
        </a:graphic>
      </p:graphicFrame>
      <p:sp>
        <p:nvSpPr>
          <p:cNvPr id="27" name="Pentagon 26"/>
          <p:cNvSpPr/>
          <p:nvPr/>
        </p:nvSpPr>
        <p:spPr>
          <a:xfrm>
            <a:off x="457200" y="1752600"/>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entagon 28"/>
          <p:cNvSpPr/>
          <p:nvPr/>
        </p:nvSpPr>
        <p:spPr>
          <a:xfrm>
            <a:off x="457200" y="4343400"/>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rot="16200000">
            <a:off x="-16877" y="1872734"/>
            <a:ext cx="1219200" cy="369332"/>
          </a:xfrm>
          <a:prstGeom prst="rect">
            <a:avLst/>
          </a:prstGeom>
          <a:noFill/>
        </p:spPr>
        <p:txBody>
          <a:bodyPr wrap="square" rtlCol="0">
            <a:spAutoFit/>
          </a:bodyPr>
          <a:lstStyle/>
          <a:p>
            <a:r>
              <a:rPr lang="el-GR" b="1" dirty="0" smtClean="0">
                <a:solidFill>
                  <a:schemeClr val="bg1"/>
                </a:solidFill>
              </a:rPr>
              <a:t>2015</a:t>
            </a:r>
            <a:endParaRPr lang="en-US" b="1" dirty="0">
              <a:solidFill>
                <a:schemeClr val="bg1"/>
              </a:solidFill>
            </a:endParaRPr>
          </a:p>
        </p:txBody>
      </p:sp>
      <p:sp>
        <p:nvSpPr>
          <p:cNvPr id="30" name="TextBox 29"/>
          <p:cNvSpPr txBox="1"/>
          <p:nvPr/>
        </p:nvSpPr>
        <p:spPr>
          <a:xfrm rot="16200000">
            <a:off x="-16877" y="4463534"/>
            <a:ext cx="1219200" cy="369332"/>
          </a:xfrm>
          <a:prstGeom prst="rect">
            <a:avLst/>
          </a:prstGeom>
          <a:noFill/>
        </p:spPr>
        <p:txBody>
          <a:bodyPr wrap="square" rtlCol="0">
            <a:spAutoFit/>
          </a:bodyPr>
          <a:lstStyle/>
          <a:p>
            <a:r>
              <a:rPr lang="el-GR" b="1" dirty="0" smtClean="0">
                <a:solidFill>
                  <a:schemeClr val="bg1"/>
                </a:solidFill>
              </a:rPr>
              <a:t>2016</a:t>
            </a:r>
            <a:endParaRPr lang="en-US" b="1" dirty="0">
              <a:solidFill>
                <a:schemeClr val="bg1"/>
              </a:solidFill>
            </a:endParaRPr>
          </a:p>
        </p:txBody>
      </p:sp>
      <p:sp>
        <p:nvSpPr>
          <p:cNvPr id="15" name="Oval 14"/>
          <p:cNvSpPr/>
          <p:nvPr/>
        </p:nvSpPr>
        <p:spPr>
          <a:xfrm>
            <a:off x="6248400" y="4516078"/>
            <a:ext cx="457200"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
          <p:cNvSpPr>
            <a:spLocks/>
          </p:cNvSpPr>
          <p:nvPr/>
        </p:nvSpPr>
        <p:spPr bwMode="auto">
          <a:xfrm>
            <a:off x="2143432" y="6378771"/>
            <a:ext cx="6309852" cy="408908"/>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Αντίστοιχα, οι μεγάλες επιχειρήσεις εμφανίζονται πιο αισιόδοξες για το νέο έτος. </a:t>
            </a:r>
          </a:p>
        </p:txBody>
      </p:sp>
      <p:sp>
        <p:nvSpPr>
          <p:cNvPr id="17" name="Freeform 8"/>
          <p:cNvSpPr>
            <a:spLocks noEditPoints="1"/>
          </p:cNvSpPr>
          <p:nvPr/>
        </p:nvSpPr>
        <p:spPr bwMode="gray">
          <a:xfrm rot="11634355" flipH="1">
            <a:off x="1471371" y="6421959"/>
            <a:ext cx="663159" cy="195201"/>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
        <p:nvSpPr>
          <p:cNvPr id="18" name="Freeform 6"/>
          <p:cNvSpPr>
            <a:spLocks/>
          </p:cNvSpPr>
          <p:nvPr/>
        </p:nvSpPr>
        <p:spPr bwMode="auto">
          <a:xfrm>
            <a:off x="6172200" y="685800"/>
            <a:ext cx="2895600" cy="934596"/>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Οι μικρότερες  επιχειρήσεις  (σε αριθμό εργαζομένων) έχουν δεχτεί τις περισσότερες μειώσεις στον κύκλο εγασιών τους</a:t>
            </a:r>
          </a:p>
        </p:txBody>
      </p:sp>
      <p:sp>
        <p:nvSpPr>
          <p:cNvPr id="19" name="Freeform 8"/>
          <p:cNvSpPr>
            <a:spLocks noEditPoints="1"/>
          </p:cNvSpPr>
          <p:nvPr/>
        </p:nvSpPr>
        <p:spPr bwMode="gray">
          <a:xfrm rot="9805007" flipH="1" flipV="1">
            <a:off x="5294302" y="1173502"/>
            <a:ext cx="783218" cy="243636"/>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cxnSp>
        <p:nvCxnSpPr>
          <p:cNvPr id="20" name="Gerade Verbindung 145"/>
          <p:cNvCxnSpPr/>
          <p:nvPr/>
        </p:nvCxnSpPr>
        <p:spPr bwMode="gray">
          <a:xfrm>
            <a:off x="2209800" y="1524000"/>
            <a:ext cx="0" cy="4551804"/>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048000" y="1752600"/>
            <a:ext cx="3276600" cy="4392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352800" y="3733800"/>
            <a:ext cx="3048000" cy="307777"/>
          </a:xfrm>
          <a:prstGeom prst="rect">
            <a:avLst/>
          </a:prstGeom>
          <a:noFill/>
        </p:spPr>
        <p:txBody>
          <a:bodyPr wrap="square" rtlCol="0">
            <a:spAutoFit/>
          </a:bodyPr>
          <a:lstStyle/>
          <a:p>
            <a:r>
              <a:rPr lang="el-GR" sz="1400" b="1" dirty="0" smtClean="0"/>
              <a:t>Αριθμός Εργαζομένων</a:t>
            </a:r>
            <a:endParaRPr lang="en-US" sz="1400" b="1" dirty="0"/>
          </a:p>
        </p:txBody>
      </p:sp>
      <p:sp>
        <p:nvSpPr>
          <p:cNvPr id="23" name="TextBox 22"/>
          <p:cNvSpPr txBox="1"/>
          <p:nvPr/>
        </p:nvSpPr>
        <p:spPr>
          <a:xfrm>
            <a:off x="7086600" y="6068132"/>
            <a:ext cx="2362200" cy="276999"/>
          </a:xfrm>
          <a:prstGeom prst="rect">
            <a:avLst/>
          </a:prstGeom>
          <a:noFill/>
        </p:spPr>
        <p:txBody>
          <a:bodyPr wrap="square" rtlCol="0">
            <a:spAutoFit/>
          </a:bodyPr>
          <a:lstStyle/>
          <a:p>
            <a:r>
              <a:rPr lang="el-GR" sz="1200" dirty="0" smtClean="0"/>
              <a:t>* Πολύ μικρό δείγμα</a:t>
            </a:r>
            <a:endParaRPr lang="en-US" sz="1200" dirty="0"/>
          </a:p>
        </p:txBody>
      </p:sp>
    </p:spTree>
    <p:extLst>
      <p:ext uri="{BB962C8B-B14F-4D97-AF65-F5344CB8AC3E}">
        <p14:creationId xmlns:p14="http://schemas.microsoft.com/office/powerpoint/2010/main" val="23128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46038"/>
            <a:ext cx="8610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Πορεία Κύκλου Εργασιών</a:t>
            </a:r>
            <a:r>
              <a:rPr lang="el-GR" dirty="0"/>
              <a:t> </a:t>
            </a:r>
            <a:r>
              <a:rPr lang="el-GR" dirty="0" smtClean="0">
                <a:solidFill>
                  <a:schemeClr val="tx2">
                    <a:lumMod val="60000"/>
                    <a:lumOff val="40000"/>
                  </a:schemeClr>
                </a:solidFill>
              </a:rPr>
              <a:t>2015 </a:t>
            </a:r>
            <a:r>
              <a:rPr lang="en-US" dirty="0" smtClean="0">
                <a:solidFill>
                  <a:schemeClr val="tx2">
                    <a:lumMod val="60000"/>
                    <a:lumOff val="40000"/>
                  </a:schemeClr>
                </a:solidFill>
              </a:rPr>
              <a:t>vs. 2016</a:t>
            </a:r>
            <a:endParaRPr lang="en-US" dirty="0"/>
          </a:p>
        </p:txBody>
      </p:sp>
      <p:sp>
        <p:nvSpPr>
          <p:cNvPr id="24" name="Rechteck 206"/>
          <p:cNvSpPr/>
          <p:nvPr/>
        </p:nvSpPr>
        <p:spPr bwMode="gray">
          <a:xfrm>
            <a:off x="533400" y="838200"/>
            <a:ext cx="5791200" cy="721609"/>
          </a:xfrm>
          <a:prstGeom prst="rect">
            <a:avLst/>
          </a:prstGeom>
        </p:spPr>
        <p:txBody>
          <a:bodyPr wrap="square" lIns="72000" tIns="0" rIns="180000" bIns="0">
            <a:noAutofit/>
          </a:bodyPr>
          <a:lstStyle/>
          <a:p>
            <a:pPr lvl="0">
              <a:spcAft>
                <a:spcPts val="300"/>
              </a:spcAft>
            </a:pPr>
            <a:r>
              <a:rPr lang="el-GR" sz="1400" b="1" dirty="0" smtClean="0"/>
              <a:t>«Ο κύκλος εργασιών της επιχείρησής σας, σε σχέση με το προηγούμενο έτος, θα λέγατε ότι αυξήθηκε, μειώθηκε ή παρέμεινε σταθερός;»</a:t>
            </a:r>
            <a:endParaRPr lang="de-DE" sz="1600" b="1" dirty="0">
              <a:solidFill>
                <a:srgbClr val="000000"/>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2896382309"/>
              </p:ext>
            </p:extLst>
          </p:nvPr>
        </p:nvGraphicFramePr>
        <p:xfrm>
          <a:off x="1066800" y="1828800"/>
          <a:ext cx="6690212" cy="3928086"/>
        </p:xfrm>
        <a:graphic>
          <a:graphicData uri="http://schemas.openxmlformats.org/drawingml/2006/table">
            <a:tbl>
              <a:tblPr firstRow="1" bandRow="1"/>
              <a:tblGrid>
                <a:gridCol w="425854"/>
                <a:gridCol w="1202880"/>
                <a:gridCol w="864358"/>
                <a:gridCol w="1816664"/>
                <a:gridCol w="1190228"/>
                <a:gridCol w="1190228"/>
              </a:tblGrid>
              <a:tr h="369693">
                <a:tc>
                  <a:txBody>
                    <a:bodyPr/>
                    <a:lstStyle/>
                    <a:p>
                      <a:pPr algn="ctr"/>
                      <a:endParaRPr lang="el-GR" sz="1600" dirty="0"/>
                    </a:p>
                  </a:txBody>
                  <a:tcP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b="1" dirty="0" smtClean="0">
                          <a:solidFill>
                            <a:schemeClr val="bg1"/>
                          </a:solidFill>
                        </a:rPr>
                        <a:t>Εκτίμηση</a:t>
                      </a:r>
                      <a:r>
                        <a:rPr lang="el-GR" sz="1400" b="1" baseline="0" dirty="0" smtClean="0">
                          <a:solidFill>
                            <a:schemeClr val="bg1"/>
                          </a:solidFill>
                        </a:rPr>
                        <a:t> για το 2016</a:t>
                      </a:r>
                      <a:endParaRPr lang="el-GR" sz="1400" b="1" baseline="0" dirty="0">
                        <a:solidFill>
                          <a:schemeClr val="bg1"/>
                        </a:solidFill>
                        <a:effectLst>
                          <a:outerShdw blurRad="38100" dist="38100" dir="2700000" algn="tl">
                            <a:srgbClr val="000000">
                              <a:alpha val="43137"/>
                            </a:srgbClr>
                          </a:outerShdw>
                        </a:effectLst>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1" dirty="0" smtClean="0">
                        <a:solidFill>
                          <a:schemeClr val="bg1"/>
                        </a:solidFill>
                        <a:effectLst>
                          <a:outerShdw blurRad="38100" dist="38100" dir="2700000" algn="tl">
                            <a:srgbClr val="000000">
                              <a:alpha val="43137"/>
                            </a:srgbClr>
                          </a:outerShdw>
                        </a:effectLst>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3"/>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b="1" dirty="0" smtClean="0">
                        <a:solidFill>
                          <a:schemeClr val="bg1"/>
                        </a:solidFill>
                        <a:effectLst>
                          <a:outerShdw blurRad="38100" dist="38100" dir="2700000" algn="tl">
                            <a:srgbClr val="000000">
                              <a:alpha val="43137"/>
                            </a:srgbClr>
                          </a:outerShdw>
                        </a:effectLst>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3"/>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b="1" dirty="0" smtClean="0">
                        <a:solidFill>
                          <a:schemeClr val="bg1"/>
                        </a:solidFill>
                        <a:effectLst>
                          <a:outerShdw blurRad="38100" dist="38100" dir="2700000" algn="tl">
                            <a:srgbClr val="000000">
                              <a:alpha val="43137"/>
                            </a:srgbClr>
                          </a:outerShdw>
                        </a:effectLst>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3"/>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400" b="1" baseline="0" dirty="0">
                        <a:solidFill>
                          <a:schemeClr val="bg1"/>
                        </a:solidFill>
                        <a:effectLst>
                          <a:outerShdw blurRad="38100" dist="38100" dir="2700000" algn="tl">
                            <a:srgbClr val="000000">
                              <a:alpha val="43137"/>
                            </a:srgbClr>
                          </a:outerShdw>
                        </a:effectLst>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tr>
              <a:tr h="316107">
                <a:tc rowSpan="4">
                  <a:txBody>
                    <a:bodyPr/>
                    <a:lstStyle/>
                    <a:p>
                      <a:pPr algn="ctr"/>
                      <a:r>
                        <a:rPr lang="el-GR" sz="1400" b="1" dirty="0" smtClean="0"/>
                        <a:t>2015</a:t>
                      </a:r>
                      <a:endParaRPr lang="el-GR" sz="1400" b="1" dirty="0"/>
                    </a:p>
                  </a:txBody>
                  <a:tcPr vert="vert27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400" dirty="0" smtClean="0">
                          <a:solidFill>
                            <a:schemeClr val="bg1"/>
                          </a:solidFill>
                          <a:effectLst/>
                          <a:latin typeface="Calibri"/>
                          <a:ea typeface="Calibri"/>
                          <a:cs typeface="Times New Roman"/>
                        </a:rPr>
                        <a:t>Θα αυξηθεί</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3"/>
                    </a:solidFill>
                  </a:tcPr>
                </a:tc>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Θα παραμείνει σταθερό</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0"/>
                        </a:spcAft>
                      </a:pPr>
                      <a:r>
                        <a:rPr lang="el-GR" sz="1400" dirty="0" smtClean="0">
                          <a:solidFill>
                            <a:schemeClr val="bg1"/>
                          </a:solidFill>
                          <a:effectLst/>
                          <a:latin typeface="Calibri"/>
                          <a:ea typeface="Calibri"/>
                          <a:cs typeface="Times New Roman"/>
                        </a:rPr>
                        <a:t>Θα μειωθεί</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ΣΥΝΟΛΟ</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944880">
                <a:tc vMerge="1">
                  <a:txBody>
                    <a:bodyPr/>
                    <a:lstStyle/>
                    <a:p>
                      <a:endParaRPr lang="el-GR" sz="1600" b="1"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l-GR" sz="1400" dirty="0" smtClean="0">
                          <a:solidFill>
                            <a:schemeClr val="bg1"/>
                          </a:solidFill>
                          <a:effectLst/>
                          <a:latin typeface="Calibri"/>
                          <a:ea typeface="Calibri"/>
                          <a:cs typeface="Times New Roman"/>
                        </a:rPr>
                        <a:t>Αυξήθηκε</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3"/>
                    </a:solidFill>
                  </a:tcP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9</a:t>
                      </a:r>
                      <a:r>
                        <a:rPr lang="el-GR" sz="1400" b="1" dirty="0" smtClean="0">
                          <a:effectLst/>
                          <a:latin typeface="Calibri"/>
                          <a:ea typeface="Calibri"/>
                          <a:cs typeface="Times New Roman"/>
                        </a:rPr>
                        <a:t>%</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3">
                        <a:lumMod val="40000"/>
                        <a:lumOff val="60000"/>
                      </a:schemeClr>
                    </a:solidFill>
                  </a:tcP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7</a:t>
                      </a:r>
                      <a:r>
                        <a:rPr lang="el-GR" sz="1400" b="1" dirty="0" smtClean="0">
                          <a:effectLst/>
                          <a:latin typeface="Calibri"/>
                          <a:ea typeface="Calibri"/>
                          <a:cs typeface="Times New Roman"/>
                        </a:rPr>
                        <a:t>%</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400" b="1" dirty="0" smtClean="0">
                          <a:effectLst/>
                          <a:latin typeface="Calibri"/>
                          <a:ea typeface="Calibri"/>
                          <a:cs typeface="Times New Roman"/>
                        </a:rPr>
                        <a:t>2%</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1</a:t>
                      </a:r>
                      <a:r>
                        <a:rPr lang="en-US" sz="1400" b="1" dirty="0" smtClean="0">
                          <a:solidFill>
                            <a:schemeClr val="tx1"/>
                          </a:solidFill>
                          <a:effectLst/>
                          <a:latin typeface="Calibri"/>
                          <a:ea typeface="Calibri"/>
                          <a:cs typeface="Times New Roman"/>
                        </a:rPr>
                        <a:t>9</a:t>
                      </a:r>
                      <a:r>
                        <a:rPr lang="el-GR" sz="1400" b="1" dirty="0" smtClean="0">
                          <a:solidFill>
                            <a:schemeClr val="tx1"/>
                          </a:solidFill>
                          <a:effectLst/>
                          <a:latin typeface="Calibri"/>
                          <a:ea typeface="Calibri"/>
                          <a:cs typeface="Times New Roman"/>
                        </a:rPr>
                        <a:t>%</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914400">
                <a:tc vMerge="1">
                  <a:txBody>
                    <a:bodyPr/>
                    <a:lstStyle/>
                    <a:p>
                      <a:endParaRPr lang="el-GR" sz="1600" b="1"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l-GR" sz="1400" dirty="0" smtClean="0">
                          <a:effectLst/>
                          <a:latin typeface="Calibri"/>
                          <a:ea typeface="Calibri"/>
                          <a:cs typeface="Times New Roman"/>
                        </a:rPr>
                        <a:t>Παρέμεινε Σταθερό</a:t>
                      </a:r>
                      <a:endParaRPr lang="en-US" sz="1400"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l-GR" sz="1400" b="1" dirty="0" smtClean="0">
                          <a:effectLst/>
                          <a:latin typeface="Calibri"/>
                          <a:ea typeface="Calibri"/>
                          <a:cs typeface="Times New Roman"/>
                        </a:rPr>
                        <a:t>1</a:t>
                      </a:r>
                      <a:r>
                        <a:rPr lang="en-US" sz="1400" b="1" dirty="0" smtClean="0">
                          <a:effectLst/>
                          <a:latin typeface="Calibri"/>
                          <a:ea typeface="Calibri"/>
                          <a:cs typeface="Times New Roman"/>
                        </a:rPr>
                        <a:t>2</a:t>
                      </a:r>
                      <a:r>
                        <a:rPr lang="el-GR" sz="1400" b="1" dirty="0" smtClean="0">
                          <a:effectLst/>
                          <a:latin typeface="Calibri"/>
                          <a:ea typeface="Calibri"/>
                          <a:cs typeface="Times New Roman"/>
                        </a:rPr>
                        <a:t>%</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18</a:t>
                      </a:r>
                      <a:r>
                        <a:rPr lang="el-GR" sz="1400" b="1" dirty="0" smtClean="0">
                          <a:effectLst/>
                          <a:latin typeface="Calibri"/>
                          <a:ea typeface="Calibri"/>
                          <a:cs typeface="Times New Roman"/>
                        </a:rPr>
                        <a:t>%</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7</a:t>
                      </a:r>
                      <a:r>
                        <a:rPr lang="el-GR" sz="1400" b="1" dirty="0" smtClean="0">
                          <a:effectLst/>
                          <a:latin typeface="Calibri"/>
                          <a:ea typeface="Calibri"/>
                          <a:cs typeface="Times New Roman"/>
                        </a:rPr>
                        <a:t>%</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smtClean="0">
                          <a:solidFill>
                            <a:schemeClr val="tx1"/>
                          </a:solidFill>
                          <a:effectLst/>
                          <a:latin typeface="Calibri"/>
                          <a:ea typeface="Calibri"/>
                          <a:cs typeface="Times New Roman"/>
                        </a:rPr>
                        <a:t>38</a:t>
                      </a:r>
                      <a:r>
                        <a:rPr lang="el-GR" sz="1400" b="1" dirty="0" smtClean="0">
                          <a:solidFill>
                            <a:schemeClr val="tx1"/>
                          </a:solidFill>
                          <a:effectLst/>
                          <a:latin typeface="Calibri"/>
                          <a:ea typeface="Calibri"/>
                          <a:cs typeface="Times New Roman"/>
                        </a:rPr>
                        <a:t>%</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957792">
                <a:tc vMerge="1">
                  <a:txBody>
                    <a:bodyPr/>
                    <a:lstStyle/>
                    <a:p>
                      <a:endParaRPr lang="el-GR" sz="1600" b="1"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l-GR" sz="1400" dirty="0" smtClean="0">
                          <a:solidFill>
                            <a:schemeClr val="bg1"/>
                          </a:solidFill>
                          <a:effectLst/>
                          <a:latin typeface="Calibri"/>
                          <a:ea typeface="Calibri"/>
                          <a:cs typeface="Times New Roman"/>
                        </a:rPr>
                        <a:t>Μειώθηκε</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7</a:t>
                      </a:r>
                      <a:r>
                        <a:rPr lang="el-GR" sz="1400" b="1" dirty="0" smtClean="0">
                          <a:effectLst/>
                          <a:latin typeface="Calibri"/>
                          <a:ea typeface="Calibri"/>
                          <a:cs typeface="Times New Roman"/>
                        </a:rPr>
                        <a:t>%</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400" b="1" dirty="0" smtClean="0">
                          <a:effectLst/>
                          <a:latin typeface="Calibri"/>
                          <a:ea typeface="Calibri"/>
                          <a:cs typeface="Times New Roman"/>
                        </a:rPr>
                        <a:t>1</a:t>
                      </a:r>
                      <a:r>
                        <a:rPr lang="en-US" sz="1400" b="1" dirty="0" smtClean="0">
                          <a:effectLst/>
                          <a:latin typeface="Calibri"/>
                          <a:ea typeface="Calibri"/>
                          <a:cs typeface="Times New Roman"/>
                        </a:rPr>
                        <a:t>6</a:t>
                      </a:r>
                      <a:r>
                        <a:rPr lang="el-GR" sz="1400" b="1" dirty="0" smtClean="0">
                          <a:effectLst/>
                          <a:latin typeface="Calibri"/>
                          <a:ea typeface="Calibri"/>
                          <a:cs typeface="Times New Roman"/>
                        </a:rPr>
                        <a:t>%</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400" b="1" dirty="0" smtClean="0">
                          <a:effectLst/>
                          <a:latin typeface="Calibri"/>
                          <a:ea typeface="Calibri"/>
                          <a:cs typeface="Times New Roman"/>
                        </a:rPr>
                        <a:t>1</a:t>
                      </a:r>
                      <a:r>
                        <a:rPr lang="en-US" sz="1400" b="1" dirty="0" smtClean="0">
                          <a:effectLst/>
                          <a:latin typeface="Calibri"/>
                          <a:ea typeface="Calibri"/>
                          <a:cs typeface="Times New Roman"/>
                        </a:rPr>
                        <a:t>9</a:t>
                      </a:r>
                      <a:r>
                        <a:rPr lang="el-GR" sz="1400" b="1" dirty="0" smtClean="0">
                          <a:effectLst/>
                          <a:latin typeface="Calibri"/>
                          <a:ea typeface="Calibri"/>
                          <a:cs typeface="Times New Roman"/>
                        </a:rPr>
                        <a:t>%</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marL="0" marR="0" algn="ctr">
                        <a:lnSpc>
                          <a:spcPct val="115000"/>
                        </a:lnSpc>
                        <a:spcBef>
                          <a:spcPts val="0"/>
                        </a:spcBef>
                        <a:spcAft>
                          <a:spcPts val="0"/>
                        </a:spcAft>
                      </a:pPr>
                      <a:r>
                        <a:rPr lang="en-US" sz="1400" b="1" dirty="0" smtClean="0">
                          <a:solidFill>
                            <a:schemeClr val="tx1"/>
                          </a:solidFill>
                          <a:effectLst/>
                          <a:latin typeface="Calibri"/>
                          <a:ea typeface="Calibri"/>
                          <a:cs typeface="Times New Roman"/>
                        </a:rPr>
                        <a:t>43</a:t>
                      </a:r>
                      <a:r>
                        <a:rPr lang="el-GR" sz="1400" b="1" dirty="0" smtClean="0">
                          <a:solidFill>
                            <a:schemeClr val="tx1"/>
                          </a:solidFill>
                          <a:effectLst/>
                          <a:latin typeface="Calibri"/>
                          <a:ea typeface="Calibri"/>
                          <a:cs typeface="Times New Roman"/>
                        </a:rPr>
                        <a:t>%</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50593">
                <a:tc>
                  <a:txBody>
                    <a:bodyPr/>
                    <a:lstStyle/>
                    <a:p>
                      <a:pPr algn="ctr"/>
                      <a:endParaRPr lang="el-GR" sz="1400" b="1" dirty="0"/>
                    </a:p>
                  </a:txBody>
                  <a:tcPr vert="vert27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ΣΥΝΟΛΟ</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2</a:t>
                      </a:r>
                      <a:r>
                        <a:rPr lang="en-US" sz="1400" b="1" dirty="0" smtClean="0">
                          <a:solidFill>
                            <a:schemeClr val="tx1"/>
                          </a:solidFill>
                          <a:effectLst/>
                          <a:latin typeface="Calibri"/>
                          <a:ea typeface="Calibri"/>
                          <a:cs typeface="Times New Roman"/>
                        </a:rPr>
                        <a:t>8</a:t>
                      </a:r>
                      <a:r>
                        <a:rPr lang="el-GR" sz="1400" b="1" dirty="0" smtClean="0">
                          <a:solidFill>
                            <a:schemeClr val="tx1"/>
                          </a:solidFill>
                          <a:effectLst/>
                          <a:latin typeface="Calibri"/>
                          <a:ea typeface="Calibri"/>
                          <a:cs typeface="Times New Roman"/>
                        </a:rPr>
                        <a:t>%</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4</a:t>
                      </a:r>
                      <a:r>
                        <a:rPr lang="en-US" sz="1400" b="1" dirty="0" smtClean="0">
                          <a:solidFill>
                            <a:schemeClr val="tx1"/>
                          </a:solidFill>
                          <a:effectLst/>
                          <a:latin typeface="Calibri"/>
                          <a:ea typeface="Calibri"/>
                          <a:cs typeface="Times New Roman"/>
                        </a:rPr>
                        <a:t>2</a:t>
                      </a:r>
                      <a:r>
                        <a:rPr lang="el-GR" sz="1400" b="1" dirty="0" smtClean="0">
                          <a:solidFill>
                            <a:schemeClr val="tx1"/>
                          </a:solidFill>
                          <a:effectLst/>
                          <a:latin typeface="Calibri"/>
                          <a:ea typeface="Calibri"/>
                          <a:cs typeface="Times New Roman"/>
                        </a:rPr>
                        <a:t>%</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2</a:t>
                      </a:r>
                      <a:r>
                        <a:rPr lang="en-US" sz="1400" b="1" dirty="0" smtClean="0">
                          <a:solidFill>
                            <a:schemeClr val="tx1"/>
                          </a:solidFill>
                          <a:effectLst/>
                          <a:latin typeface="Calibri"/>
                          <a:ea typeface="Calibri"/>
                          <a:cs typeface="Times New Roman"/>
                        </a:rPr>
                        <a:t>8</a:t>
                      </a:r>
                      <a:r>
                        <a:rPr lang="el-GR" sz="1400" b="1" dirty="0" smtClean="0">
                          <a:solidFill>
                            <a:schemeClr val="tx1"/>
                          </a:solidFill>
                          <a:effectLst/>
                          <a:latin typeface="Calibri"/>
                          <a:ea typeface="Calibri"/>
                          <a:cs typeface="Times New Roman"/>
                        </a:rPr>
                        <a:t>%</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22" name="Freeform 6"/>
          <p:cNvSpPr>
            <a:spLocks/>
          </p:cNvSpPr>
          <p:nvPr/>
        </p:nvSpPr>
        <p:spPr bwMode="auto">
          <a:xfrm>
            <a:off x="2293374" y="5923404"/>
            <a:ext cx="5250426" cy="629796"/>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Ένα 1</a:t>
            </a:r>
            <a:r>
              <a:rPr lang="en-US" sz="1400" dirty="0" smtClean="0">
                <a:solidFill>
                  <a:schemeClr val="bg1"/>
                </a:solidFill>
              </a:rPr>
              <a:t>9</a:t>
            </a:r>
            <a:r>
              <a:rPr lang="el-GR" sz="1400" dirty="0" smtClean="0">
                <a:solidFill>
                  <a:schemeClr val="bg1"/>
                </a:solidFill>
              </a:rPr>
              <a:t>% του συνόλου του δείγματος δήλωσε ότι</a:t>
            </a:r>
            <a:r>
              <a:rPr lang="en-US" sz="1400" dirty="0" smtClean="0">
                <a:solidFill>
                  <a:schemeClr val="bg1"/>
                </a:solidFill>
              </a:rPr>
              <a:t> </a:t>
            </a:r>
            <a:r>
              <a:rPr lang="el-GR" sz="1400" dirty="0" smtClean="0">
                <a:solidFill>
                  <a:schemeClr val="bg1"/>
                </a:solidFill>
              </a:rPr>
              <a:t> προβλέπει μείωση στον κύκλο εργασιών του για το επόμενο έτος ενώ ο κύκλος εργασιών τους και το 2015 είχε μειωθεί.</a:t>
            </a:r>
          </a:p>
        </p:txBody>
      </p:sp>
    </p:spTree>
    <p:extLst>
      <p:ext uri="{BB962C8B-B14F-4D97-AF65-F5344CB8AC3E}">
        <p14:creationId xmlns:p14="http://schemas.microsoft.com/office/powerpoint/2010/main" val="380112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Αριθμός Απασχολούμενου Προσωπικού</a:t>
            </a:r>
            <a:endParaRPr lang="en-US" dirty="0"/>
          </a:p>
        </p:txBody>
      </p:sp>
      <p:sp>
        <p:nvSpPr>
          <p:cNvPr id="14" name="Textfeld 205"/>
          <p:cNvSpPr txBox="1"/>
          <p:nvPr/>
        </p:nvSpPr>
        <p:spPr bwMode="gray">
          <a:xfrm>
            <a:off x="533399" y="1147299"/>
            <a:ext cx="2895601" cy="1080689"/>
          </a:xfrm>
          <a:prstGeom prst="rect">
            <a:avLst/>
          </a:prstGeom>
          <a:noFill/>
        </p:spPr>
        <p:txBody>
          <a:bodyPr wrap="square" lIns="72000" tIns="0" rIns="180000" bIns="0" rtlCol="0">
            <a:noAutofit/>
          </a:bodyPr>
          <a:lstStyle/>
          <a:p>
            <a:pPr lvl="0">
              <a:lnSpc>
                <a:spcPct val="85000"/>
              </a:lnSpc>
              <a:spcAft>
                <a:spcPts val="300"/>
              </a:spcAft>
            </a:pPr>
            <a:r>
              <a:rPr lang="el-GR" sz="2400" b="1" dirty="0" smtClean="0">
                <a:solidFill>
                  <a:srgbClr val="9BBB59"/>
                </a:solidFill>
              </a:rPr>
              <a:t>Υφιστάμενη κατάσταση &amp; Προοπτικές</a:t>
            </a:r>
            <a:endParaRPr lang="de-DE" sz="2400" dirty="0">
              <a:solidFill>
                <a:srgbClr val="9BBB59"/>
              </a:solidFill>
            </a:endParaRPr>
          </a:p>
        </p:txBody>
      </p:sp>
      <p:sp>
        <p:nvSpPr>
          <p:cNvPr id="15" name="Rechteck 206"/>
          <p:cNvSpPr/>
          <p:nvPr/>
        </p:nvSpPr>
        <p:spPr bwMode="gray">
          <a:xfrm>
            <a:off x="533399" y="2250191"/>
            <a:ext cx="2795615" cy="721609"/>
          </a:xfrm>
          <a:prstGeom prst="rect">
            <a:avLst/>
          </a:prstGeom>
        </p:spPr>
        <p:txBody>
          <a:bodyPr wrap="square" lIns="72000" tIns="0" rIns="180000" bIns="0">
            <a:noAutofit/>
          </a:bodyPr>
          <a:lstStyle/>
          <a:p>
            <a:pPr lvl="0">
              <a:spcAft>
                <a:spcPts val="300"/>
              </a:spcAft>
            </a:pPr>
            <a:r>
              <a:rPr lang="el-GR" sz="1400" b="1" dirty="0" smtClean="0"/>
              <a:t>«Το προσωπικό που απασχολείτε στην επιχείρησή σας, σε σχέση με το προηγούμενο έτος, θα λέγατε ότι αυξήθηκε, μειώθηκε ή παρέμεινε σταθερό; Το 2016;»</a:t>
            </a:r>
            <a:endParaRPr lang="de-DE" sz="1600" b="1" dirty="0">
              <a:solidFill>
                <a:srgbClr val="000000"/>
              </a:solidFill>
            </a:endParaRPr>
          </a:p>
        </p:txBody>
      </p:sp>
      <p:sp>
        <p:nvSpPr>
          <p:cNvPr id="16" name="Rechteck 216"/>
          <p:cNvSpPr/>
          <p:nvPr/>
        </p:nvSpPr>
        <p:spPr bwMode="gray">
          <a:xfrm>
            <a:off x="533400" y="3437406"/>
            <a:ext cx="2795615" cy="3420594"/>
          </a:xfrm>
          <a:prstGeom prst="rect">
            <a:avLst/>
          </a:prstGeom>
        </p:spPr>
        <p:txBody>
          <a:bodyPr wrap="square" lIns="72000" tIns="0" rIns="180000" bIns="0">
            <a:noAutofit/>
          </a:bodyPr>
          <a:lstStyle/>
          <a:p>
            <a:r>
              <a:rPr lang="el-GR" sz="1400" dirty="0" smtClean="0"/>
              <a:t>Περίπου 3 στις 10 επιχειρήσεις μείωσαν το προσωπικό τους φέτος σε σχέση με το προηγούμενο έτος. </a:t>
            </a:r>
          </a:p>
          <a:p>
            <a:r>
              <a:rPr lang="el-GR" sz="1400" b="1" dirty="0" smtClean="0"/>
              <a:t>Για την πλειοψηφία, το προσωπικό παρέμεινε σταθερό. </a:t>
            </a:r>
          </a:p>
          <a:p>
            <a:r>
              <a:rPr lang="el-GR" sz="1400" dirty="0" smtClean="0"/>
              <a:t>Για το 2016, στην ήδη επιβαρημένη κατάσταση στην αγορά, άλλο ένα 26% προβλέπει ότι θα μειώσει το προσωπικό του ενώ το 50% δεν προβλεπει κάποια μεταβολή αναφορικά με το έμψυχο δυναμικό.</a:t>
            </a:r>
            <a:endParaRPr lang="de-DE" sz="1400" dirty="0"/>
          </a:p>
        </p:txBody>
      </p:sp>
      <p:cxnSp>
        <p:nvCxnSpPr>
          <p:cNvPr id="17" name="Gerade Verbindung 145"/>
          <p:cNvCxnSpPr/>
          <p:nvPr/>
        </p:nvCxnSpPr>
        <p:spPr bwMode="gray">
          <a:xfrm>
            <a:off x="3276600" y="1066800"/>
            <a:ext cx="1" cy="5390004"/>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657600" y="1066800"/>
            <a:ext cx="5257800" cy="37628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2015 </a:t>
            </a:r>
            <a:r>
              <a:rPr lang="en-US" b="1" dirty="0" smtClean="0"/>
              <a:t>vs. </a:t>
            </a:r>
            <a:r>
              <a:rPr lang="el-GR" b="1" dirty="0" smtClean="0"/>
              <a:t>Προηγούμενο  έτος</a:t>
            </a:r>
            <a:endParaRPr lang="en-US" b="1" dirty="0"/>
          </a:p>
        </p:txBody>
      </p:sp>
      <p:sp>
        <p:nvSpPr>
          <p:cNvPr id="19" name="Rectangle 18"/>
          <p:cNvSpPr/>
          <p:nvPr/>
        </p:nvSpPr>
        <p:spPr>
          <a:xfrm>
            <a:off x="3657600" y="1443089"/>
            <a:ext cx="5257800" cy="22343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657600" y="3713924"/>
            <a:ext cx="5257800" cy="37628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2016 </a:t>
            </a:r>
            <a:r>
              <a:rPr lang="en-US" b="1" dirty="0" smtClean="0"/>
              <a:t>vs. </a:t>
            </a:r>
            <a:r>
              <a:rPr lang="el-GR" b="1" dirty="0" smtClean="0"/>
              <a:t>2015</a:t>
            </a:r>
            <a:endParaRPr lang="en-US" b="1" dirty="0"/>
          </a:p>
        </p:txBody>
      </p:sp>
      <p:sp>
        <p:nvSpPr>
          <p:cNvPr id="21" name="Rectangle 20"/>
          <p:cNvSpPr/>
          <p:nvPr/>
        </p:nvSpPr>
        <p:spPr>
          <a:xfrm>
            <a:off x="3657600" y="4090213"/>
            <a:ext cx="5257800" cy="22343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Diagramm 971"/>
          <p:cNvGraphicFramePr/>
          <p:nvPr>
            <p:extLst>
              <p:ext uri="{D42A27DB-BD31-4B8C-83A1-F6EECF244321}">
                <p14:modId xmlns:p14="http://schemas.microsoft.com/office/powerpoint/2010/main" val="4197756171"/>
              </p:ext>
            </p:extLst>
          </p:nvPr>
        </p:nvGraphicFramePr>
        <p:xfrm>
          <a:off x="4663197" y="4142962"/>
          <a:ext cx="4008855" cy="21816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Diagramm 971"/>
          <p:cNvGraphicFramePr/>
          <p:nvPr>
            <p:extLst>
              <p:ext uri="{D42A27DB-BD31-4B8C-83A1-F6EECF244321}">
                <p14:modId xmlns:p14="http://schemas.microsoft.com/office/powerpoint/2010/main" val="2472226022"/>
              </p:ext>
            </p:extLst>
          </p:nvPr>
        </p:nvGraphicFramePr>
        <p:xfrm>
          <a:off x="4677945" y="1532286"/>
          <a:ext cx="4008855" cy="21816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9933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0"/>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a:solidFill>
                  <a:schemeClr val="tx2">
                    <a:lumMod val="60000"/>
                    <a:lumOff val="40000"/>
                  </a:schemeClr>
                </a:solidFill>
              </a:rPr>
              <a:t>Αριθμός Απασχολούμενου </a:t>
            </a:r>
            <a:r>
              <a:rPr lang="el-GR" dirty="0" smtClean="0">
                <a:solidFill>
                  <a:schemeClr val="tx2">
                    <a:lumMod val="60000"/>
                    <a:lumOff val="40000"/>
                  </a:schemeClr>
                </a:solidFill>
              </a:rPr>
              <a:t>Προσωπικού ανά Κλάδο</a:t>
            </a:r>
            <a:endParaRPr lang="en-US" dirty="0"/>
          </a:p>
        </p:txBody>
      </p:sp>
      <p:sp>
        <p:nvSpPr>
          <p:cNvPr id="24" name="Rechteck 206"/>
          <p:cNvSpPr/>
          <p:nvPr/>
        </p:nvSpPr>
        <p:spPr bwMode="gray">
          <a:xfrm>
            <a:off x="533400" y="838200"/>
            <a:ext cx="5773178" cy="721609"/>
          </a:xfrm>
          <a:prstGeom prst="rect">
            <a:avLst/>
          </a:prstGeom>
        </p:spPr>
        <p:txBody>
          <a:bodyPr wrap="square" lIns="72000" tIns="0" rIns="180000" bIns="0">
            <a:noAutofit/>
          </a:bodyPr>
          <a:lstStyle/>
          <a:p>
            <a:pPr>
              <a:spcAft>
                <a:spcPts val="300"/>
              </a:spcAft>
            </a:pPr>
            <a:r>
              <a:rPr lang="el-GR" sz="1400" b="1" dirty="0"/>
              <a:t>«Το προσωπικό που απασχολείτε στην επιχείρησή σας, σε σχέση με το προηγούμενο έτος, θα λέγατε ότι αυξήθηκε, μειώθηκε ή παρέμεινε σταθερό</a:t>
            </a:r>
            <a:r>
              <a:rPr lang="el-GR" sz="1400" b="1" dirty="0" smtClean="0"/>
              <a:t>; Το 2016;»</a:t>
            </a:r>
            <a:endParaRPr lang="de-DE" sz="1600" b="1" dirty="0">
              <a:solidFill>
                <a:srgbClr val="000000"/>
              </a:solidFill>
            </a:endParaRPr>
          </a:p>
        </p:txBody>
      </p:sp>
      <p:graphicFrame>
        <p:nvGraphicFramePr>
          <p:cNvPr id="3" name="Chart 2"/>
          <p:cNvGraphicFramePr/>
          <p:nvPr>
            <p:extLst>
              <p:ext uri="{D42A27DB-BD31-4B8C-83A1-F6EECF244321}">
                <p14:modId xmlns:p14="http://schemas.microsoft.com/office/powerpoint/2010/main" val="3457750747"/>
              </p:ext>
            </p:extLst>
          </p:nvPr>
        </p:nvGraphicFramePr>
        <p:xfrm>
          <a:off x="557981" y="1544196"/>
          <a:ext cx="8458200" cy="23166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Chart 24"/>
          <p:cNvGraphicFramePr/>
          <p:nvPr>
            <p:extLst>
              <p:ext uri="{D42A27DB-BD31-4B8C-83A1-F6EECF244321}">
                <p14:modId xmlns:p14="http://schemas.microsoft.com/office/powerpoint/2010/main" val="2397973634"/>
              </p:ext>
            </p:extLst>
          </p:nvPr>
        </p:nvGraphicFramePr>
        <p:xfrm>
          <a:off x="533400" y="3886200"/>
          <a:ext cx="8458200" cy="2336800"/>
        </p:xfrm>
        <a:graphic>
          <a:graphicData uri="http://schemas.openxmlformats.org/drawingml/2006/chart">
            <c:chart xmlns:c="http://schemas.openxmlformats.org/drawingml/2006/chart" xmlns:r="http://schemas.openxmlformats.org/officeDocument/2006/relationships" r:id="rId3"/>
          </a:graphicData>
        </a:graphic>
      </p:graphicFrame>
      <p:sp>
        <p:nvSpPr>
          <p:cNvPr id="27" name="Pentagon 26"/>
          <p:cNvSpPr/>
          <p:nvPr/>
        </p:nvSpPr>
        <p:spPr>
          <a:xfrm>
            <a:off x="457200" y="1752600"/>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entagon 28"/>
          <p:cNvSpPr/>
          <p:nvPr/>
        </p:nvSpPr>
        <p:spPr>
          <a:xfrm>
            <a:off x="457200" y="4229101"/>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rot="16200000">
            <a:off x="-16877" y="1872734"/>
            <a:ext cx="1219200" cy="369332"/>
          </a:xfrm>
          <a:prstGeom prst="rect">
            <a:avLst/>
          </a:prstGeom>
          <a:noFill/>
        </p:spPr>
        <p:txBody>
          <a:bodyPr wrap="square" rtlCol="0">
            <a:spAutoFit/>
          </a:bodyPr>
          <a:lstStyle/>
          <a:p>
            <a:r>
              <a:rPr lang="el-GR" b="1" dirty="0" smtClean="0">
                <a:solidFill>
                  <a:schemeClr val="bg1"/>
                </a:solidFill>
              </a:rPr>
              <a:t>2015</a:t>
            </a:r>
            <a:endParaRPr lang="en-US" b="1" dirty="0">
              <a:solidFill>
                <a:schemeClr val="bg1"/>
              </a:solidFill>
            </a:endParaRPr>
          </a:p>
        </p:txBody>
      </p:sp>
      <p:sp>
        <p:nvSpPr>
          <p:cNvPr id="30" name="TextBox 29"/>
          <p:cNvSpPr txBox="1"/>
          <p:nvPr/>
        </p:nvSpPr>
        <p:spPr>
          <a:xfrm rot="16200000">
            <a:off x="-16877" y="4463534"/>
            <a:ext cx="1219200" cy="369332"/>
          </a:xfrm>
          <a:prstGeom prst="rect">
            <a:avLst/>
          </a:prstGeom>
          <a:noFill/>
        </p:spPr>
        <p:txBody>
          <a:bodyPr wrap="square" rtlCol="0">
            <a:spAutoFit/>
          </a:bodyPr>
          <a:lstStyle/>
          <a:p>
            <a:r>
              <a:rPr lang="el-GR" b="1" dirty="0" smtClean="0">
                <a:solidFill>
                  <a:schemeClr val="bg1"/>
                </a:solidFill>
              </a:rPr>
              <a:t>2016</a:t>
            </a:r>
            <a:endParaRPr lang="en-US" b="1" dirty="0">
              <a:solidFill>
                <a:schemeClr val="bg1"/>
              </a:solidFill>
            </a:endParaRPr>
          </a:p>
        </p:txBody>
      </p:sp>
      <p:sp>
        <p:nvSpPr>
          <p:cNvPr id="14" name="Oval 13"/>
          <p:cNvSpPr/>
          <p:nvPr/>
        </p:nvSpPr>
        <p:spPr>
          <a:xfrm>
            <a:off x="4572000" y="2362200"/>
            <a:ext cx="533400"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6"/>
          <p:cNvSpPr>
            <a:spLocks/>
          </p:cNvSpPr>
          <p:nvPr/>
        </p:nvSpPr>
        <p:spPr bwMode="auto">
          <a:xfrm>
            <a:off x="5925578" y="741804"/>
            <a:ext cx="2989822" cy="934596"/>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Στασιμότητα στον κλάδο του εμπορίου, τον κλάδο που τις προηγούμενες χρονιές είχε ίσως υποστεί τις περισσότερες συνέπειες</a:t>
            </a:r>
          </a:p>
        </p:txBody>
      </p:sp>
      <p:sp>
        <p:nvSpPr>
          <p:cNvPr id="16" name="Freeform 8"/>
          <p:cNvSpPr>
            <a:spLocks noEditPoints="1"/>
          </p:cNvSpPr>
          <p:nvPr/>
        </p:nvSpPr>
        <p:spPr bwMode="gray">
          <a:xfrm rot="9805007" flipH="1" flipV="1">
            <a:off x="5123880" y="1305706"/>
            <a:ext cx="783218" cy="243636"/>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
        <p:nvSpPr>
          <p:cNvPr id="17" name="Freeform 6"/>
          <p:cNvSpPr>
            <a:spLocks/>
          </p:cNvSpPr>
          <p:nvPr/>
        </p:nvSpPr>
        <p:spPr bwMode="auto">
          <a:xfrm>
            <a:off x="2143432" y="6282040"/>
            <a:ext cx="4028768" cy="408908"/>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Χωρίς αξιόλογες μεταβολές σε σχέση με το 2015</a:t>
            </a:r>
          </a:p>
        </p:txBody>
      </p:sp>
      <p:sp>
        <p:nvSpPr>
          <p:cNvPr id="18" name="Freeform 8"/>
          <p:cNvSpPr>
            <a:spLocks noEditPoints="1"/>
          </p:cNvSpPr>
          <p:nvPr/>
        </p:nvSpPr>
        <p:spPr bwMode="gray">
          <a:xfrm rot="11634355" flipH="1">
            <a:off x="1471371" y="6325228"/>
            <a:ext cx="663159" cy="195201"/>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3828770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a:solidFill>
                  <a:schemeClr val="tx2">
                    <a:lumMod val="60000"/>
                    <a:lumOff val="40000"/>
                  </a:schemeClr>
                </a:solidFill>
              </a:rPr>
              <a:t>Αριθμός Απασχολούμενου Προσωπικού ανά </a:t>
            </a:r>
            <a:r>
              <a:rPr lang="el-GR" dirty="0" smtClean="0">
                <a:solidFill>
                  <a:schemeClr val="tx2">
                    <a:lumMod val="60000"/>
                    <a:lumOff val="40000"/>
                  </a:schemeClr>
                </a:solidFill>
              </a:rPr>
              <a:t>Μέγεθος Επιχείρησης (1)</a:t>
            </a:r>
            <a:endParaRPr lang="en-US" dirty="0"/>
          </a:p>
        </p:txBody>
      </p:sp>
      <p:graphicFrame>
        <p:nvGraphicFramePr>
          <p:cNvPr id="3" name="Chart 2"/>
          <p:cNvGraphicFramePr/>
          <p:nvPr>
            <p:extLst>
              <p:ext uri="{D42A27DB-BD31-4B8C-83A1-F6EECF244321}">
                <p14:modId xmlns:p14="http://schemas.microsoft.com/office/powerpoint/2010/main" val="2346684957"/>
              </p:ext>
            </p:extLst>
          </p:nvPr>
        </p:nvGraphicFramePr>
        <p:xfrm>
          <a:off x="557981" y="1676400"/>
          <a:ext cx="8458200" cy="2184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Chart 24"/>
          <p:cNvGraphicFramePr/>
          <p:nvPr>
            <p:extLst>
              <p:ext uri="{D42A27DB-BD31-4B8C-83A1-F6EECF244321}">
                <p14:modId xmlns:p14="http://schemas.microsoft.com/office/powerpoint/2010/main" val="1328477445"/>
              </p:ext>
            </p:extLst>
          </p:nvPr>
        </p:nvGraphicFramePr>
        <p:xfrm>
          <a:off x="557981" y="3911600"/>
          <a:ext cx="8458200" cy="2336800"/>
        </p:xfrm>
        <a:graphic>
          <a:graphicData uri="http://schemas.openxmlformats.org/drawingml/2006/chart">
            <c:chart xmlns:c="http://schemas.openxmlformats.org/drawingml/2006/chart" xmlns:r="http://schemas.openxmlformats.org/officeDocument/2006/relationships" r:id="rId3"/>
          </a:graphicData>
        </a:graphic>
      </p:graphicFrame>
      <p:sp>
        <p:nvSpPr>
          <p:cNvPr id="27" name="Pentagon 26"/>
          <p:cNvSpPr/>
          <p:nvPr/>
        </p:nvSpPr>
        <p:spPr>
          <a:xfrm>
            <a:off x="457200" y="2171701"/>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entagon 28"/>
          <p:cNvSpPr/>
          <p:nvPr/>
        </p:nvSpPr>
        <p:spPr>
          <a:xfrm>
            <a:off x="457200" y="4216400"/>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rot="16200000">
            <a:off x="-16877" y="2215635"/>
            <a:ext cx="1219200" cy="369332"/>
          </a:xfrm>
          <a:prstGeom prst="rect">
            <a:avLst/>
          </a:prstGeom>
          <a:noFill/>
        </p:spPr>
        <p:txBody>
          <a:bodyPr wrap="square" rtlCol="0">
            <a:spAutoFit/>
          </a:bodyPr>
          <a:lstStyle/>
          <a:p>
            <a:r>
              <a:rPr lang="el-GR" b="1" dirty="0" smtClean="0">
                <a:solidFill>
                  <a:schemeClr val="bg1"/>
                </a:solidFill>
              </a:rPr>
              <a:t>2015</a:t>
            </a:r>
            <a:endParaRPr lang="en-US" b="1" dirty="0">
              <a:solidFill>
                <a:schemeClr val="bg1"/>
              </a:solidFill>
            </a:endParaRPr>
          </a:p>
        </p:txBody>
      </p:sp>
      <p:sp>
        <p:nvSpPr>
          <p:cNvPr id="30" name="TextBox 29"/>
          <p:cNvSpPr txBox="1"/>
          <p:nvPr/>
        </p:nvSpPr>
        <p:spPr>
          <a:xfrm rot="16200000">
            <a:off x="-16877" y="4336534"/>
            <a:ext cx="1219200" cy="369332"/>
          </a:xfrm>
          <a:prstGeom prst="rect">
            <a:avLst/>
          </a:prstGeom>
          <a:noFill/>
        </p:spPr>
        <p:txBody>
          <a:bodyPr wrap="square" rtlCol="0">
            <a:spAutoFit/>
          </a:bodyPr>
          <a:lstStyle/>
          <a:p>
            <a:r>
              <a:rPr lang="el-GR" b="1" dirty="0" smtClean="0">
                <a:solidFill>
                  <a:schemeClr val="bg1"/>
                </a:solidFill>
              </a:rPr>
              <a:t>2016</a:t>
            </a:r>
            <a:endParaRPr lang="en-US" b="1" dirty="0">
              <a:solidFill>
                <a:schemeClr val="bg1"/>
              </a:solidFill>
            </a:endParaRPr>
          </a:p>
        </p:txBody>
      </p:sp>
      <p:sp>
        <p:nvSpPr>
          <p:cNvPr id="14" name="Rechteck 206"/>
          <p:cNvSpPr/>
          <p:nvPr/>
        </p:nvSpPr>
        <p:spPr bwMode="gray">
          <a:xfrm>
            <a:off x="533400" y="1030991"/>
            <a:ext cx="5257800" cy="721609"/>
          </a:xfrm>
          <a:prstGeom prst="rect">
            <a:avLst/>
          </a:prstGeom>
        </p:spPr>
        <p:txBody>
          <a:bodyPr wrap="square" lIns="72000" tIns="0" rIns="180000" bIns="0">
            <a:noAutofit/>
          </a:bodyPr>
          <a:lstStyle/>
          <a:p>
            <a:pPr>
              <a:spcAft>
                <a:spcPts val="300"/>
              </a:spcAft>
            </a:pPr>
            <a:r>
              <a:rPr lang="el-GR" sz="1400" b="1" dirty="0"/>
              <a:t>«Το προσωπικό που απασχολείτε στην επιχείρησή σας, σε σχέση με το προηγούμενο έτος, θα λέγατε ότι αυξήθηκε, μειώθηκε ή παρέμεινε σταθερό</a:t>
            </a:r>
            <a:r>
              <a:rPr lang="el-GR" sz="1400" b="1" dirty="0" smtClean="0"/>
              <a:t>; Το 2016;»</a:t>
            </a:r>
            <a:endParaRPr lang="de-DE" sz="1600" b="1" dirty="0">
              <a:solidFill>
                <a:srgbClr val="000000"/>
              </a:solidFill>
            </a:endParaRPr>
          </a:p>
        </p:txBody>
      </p:sp>
      <p:sp>
        <p:nvSpPr>
          <p:cNvPr id="15" name="Oval 14"/>
          <p:cNvSpPr/>
          <p:nvPr/>
        </p:nvSpPr>
        <p:spPr>
          <a:xfrm>
            <a:off x="6096000" y="4749800"/>
            <a:ext cx="457200"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572000" y="1905000"/>
            <a:ext cx="533400"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495800" y="4140200"/>
            <a:ext cx="533400"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
          <p:cNvSpPr>
            <a:spLocks/>
          </p:cNvSpPr>
          <p:nvPr/>
        </p:nvSpPr>
        <p:spPr bwMode="auto">
          <a:xfrm>
            <a:off x="6172200" y="685800"/>
            <a:ext cx="2895600" cy="934596"/>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Σε σχέση με το σύνολο, οι μεσαίες επιχειρήσεις φαίνεται ότι κατάφεραν να αυξήσουν το προσωπικό τους </a:t>
            </a:r>
          </a:p>
        </p:txBody>
      </p:sp>
      <p:sp>
        <p:nvSpPr>
          <p:cNvPr id="19" name="Freeform 8"/>
          <p:cNvSpPr>
            <a:spLocks noEditPoints="1"/>
          </p:cNvSpPr>
          <p:nvPr/>
        </p:nvSpPr>
        <p:spPr bwMode="gray">
          <a:xfrm rot="9805007" flipH="1" flipV="1">
            <a:off x="5294302" y="1173502"/>
            <a:ext cx="783218" cy="243636"/>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
        <p:nvSpPr>
          <p:cNvPr id="20" name="Freeform 6"/>
          <p:cNvSpPr>
            <a:spLocks/>
          </p:cNvSpPr>
          <p:nvPr/>
        </p:nvSpPr>
        <p:spPr bwMode="auto">
          <a:xfrm>
            <a:off x="2143432" y="6282040"/>
            <a:ext cx="6238568" cy="408908"/>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Για το 2016, οι  μεγάλες επιχειρήσεις προβλέπουν κατά κύριο λόγο στασιμότητα</a:t>
            </a:r>
          </a:p>
        </p:txBody>
      </p:sp>
      <p:sp>
        <p:nvSpPr>
          <p:cNvPr id="21" name="Freeform 8"/>
          <p:cNvSpPr>
            <a:spLocks noEditPoints="1"/>
          </p:cNvSpPr>
          <p:nvPr/>
        </p:nvSpPr>
        <p:spPr bwMode="gray">
          <a:xfrm rot="11634355" flipH="1">
            <a:off x="1471371" y="6325228"/>
            <a:ext cx="663159" cy="195201"/>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136365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a:solidFill>
                  <a:schemeClr val="tx2">
                    <a:lumMod val="60000"/>
                    <a:lumOff val="40000"/>
                  </a:schemeClr>
                </a:solidFill>
              </a:rPr>
              <a:t>Αριθμός Απασχολούμενου Προσωπικού ανά </a:t>
            </a:r>
            <a:r>
              <a:rPr lang="el-GR" dirty="0" smtClean="0">
                <a:solidFill>
                  <a:schemeClr val="tx2">
                    <a:lumMod val="60000"/>
                    <a:lumOff val="40000"/>
                  </a:schemeClr>
                </a:solidFill>
              </a:rPr>
              <a:t>Μέγεθος Επιχείρησης (2)</a:t>
            </a:r>
            <a:endParaRPr lang="en-US" dirty="0"/>
          </a:p>
        </p:txBody>
      </p:sp>
      <p:sp>
        <p:nvSpPr>
          <p:cNvPr id="4" name="TextBox 3"/>
          <p:cNvSpPr txBox="1"/>
          <p:nvPr/>
        </p:nvSpPr>
        <p:spPr>
          <a:xfrm rot="16200000">
            <a:off x="-16877" y="2469635"/>
            <a:ext cx="1219200" cy="369332"/>
          </a:xfrm>
          <a:prstGeom prst="rect">
            <a:avLst/>
          </a:prstGeom>
          <a:noFill/>
        </p:spPr>
        <p:txBody>
          <a:bodyPr wrap="square" rtlCol="0">
            <a:spAutoFit/>
          </a:bodyPr>
          <a:lstStyle/>
          <a:p>
            <a:r>
              <a:rPr lang="el-GR" b="1" dirty="0" smtClean="0">
                <a:solidFill>
                  <a:schemeClr val="bg1"/>
                </a:solidFill>
              </a:rPr>
              <a:t>2015</a:t>
            </a:r>
            <a:endParaRPr lang="en-US" b="1" dirty="0">
              <a:solidFill>
                <a:schemeClr val="bg1"/>
              </a:solidFill>
            </a:endParaRPr>
          </a:p>
        </p:txBody>
      </p:sp>
      <p:sp>
        <p:nvSpPr>
          <p:cNvPr id="30" name="TextBox 29"/>
          <p:cNvSpPr txBox="1"/>
          <p:nvPr/>
        </p:nvSpPr>
        <p:spPr>
          <a:xfrm rot="16200000">
            <a:off x="-16877" y="4590534"/>
            <a:ext cx="1219200" cy="369332"/>
          </a:xfrm>
          <a:prstGeom prst="rect">
            <a:avLst/>
          </a:prstGeom>
          <a:noFill/>
        </p:spPr>
        <p:txBody>
          <a:bodyPr wrap="square" rtlCol="0">
            <a:spAutoFit/>
          </a:bodyPr>
          <a:lstStyle/>
          <a:p>
            <a:r>
              <a:rPr lang="el-GR" b="1" dirty="0" smtClean="0">
                <a:solidFill>
                  <a:schemeClr val="bg1"/>
                </a:solidFill>
              </a:rPr>
              <a:t>2016</a:t>
            </a:r>
            <a:endParaRPr lang="en-US" b="1" dirty="0">
              <a:solidFill>
                <a:schemeClr val="bg1"/>
              </a:solidFill>
            </a:endParaRPr>
          </a:p>
        </p:txBody>
      </p:sp>
      <p:sp>
        <p:nvSpPr>
          <p:cNvPr id="14" name="Rechteck 206"/>
          <p:cNvSpPr/>
          <p:nvPr/>
        </p:nvSpPr>
        <p:spPr bwMode="gray">
          <a:xfrm>
            <a:off x="533400" y="1030991"/>
            <a:ext cx="5257800" cy="721609"/>
          </a:xfrm>
          <a:prstGeom prst="rect">
            <a:avLst/>
          </a:prstGeom>
        </p:spPr>
        <p:txBody>
          <a:bodyPr wrap="square" lIns="72000" tIns="0" rIns="180000" bIns="0">
            <a:noAutofit/>
          </a:bodyPr>
          <a:lstStyle/>
          <a:p>
            <a:pPr>
              <a:spcAft>
                <a:spcPts val="300"/>
              </a:spcAft>
            </a:pPr>
            <a:r>
              <a:rPr lang="el-GR" sz="1400" b="1" dirty="0"/>
              <a:t>«Το προσωπικό που απασχολείτε στην επιχείρησή σας, σε σχέση με το προηγούμενο έτος, θα λέγατε ότι αυξήθηκε, μειώθηκε ή παρέμεινε σταθερό</a:t>
            </a:r>
            <a:r>
              <a:rPr lang="el-GR" sz="1400" b="1" dirty="0" smtClean="0"/>
              <a:t>; Το 2016;»</a:t>
            </a:r>
            <a:endParaRPr lang="de-DE" sz="1600" b="1" dirty="0">
              <a:solidFill>
                <a:srgbClr val="000000"/>
              </a:solidFill>
            </a:endParaRPr>
          </a:p>
        </p:txBody>
      </p:sp>
      <p:graphicFrame>
        <p:nvGraphicFramePr>
          <p:cNvPr id="22" name="Chart 21"/>
          <p:cNvGraphicFramePr/>
          <p:nvPr>
            <p:extLst>
              <p:ext uri="{D42A27DB-BD31-4B8C-83A1-F6EECF244321}">
                <p14:modId xmlns:p14="http://schemas.microsoft.com/office/powerpoint/2010/main" val="2797213825"/>
              </p:ext>
            </p:extLst>
          </p:nvPr>
        </p:nvGraphicFramePr>
        <p:xfrm>
          <a:off x="557981" y="1625600"/>
          <a:ext cx="8458200" cy="2489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Chart 22"/>
          <p:cNvGraphicFramePr/>
          <p:nvPr>
            <p:extLst>
              <p:ext uri="{D42A27DB-BD31-4B8C-83A1-F6EECF244321}">
                <p14:modId xmlns:p14="http://schemas.microsoft.com/office/powerpoint/2010/main" val="3073095512"/>
              </p:ext>
            </p:extLst>
          </p:nvPr>
        </p:nvGraphicFramePr>
        <p:xfrm>
          <a:off x="557981" y="4140200"/>
          <a:ext cx="8458200" cy="2489200"/>
        </p:xfrm>
        <a:graphic>
          <a:graphicData uri="http://schemas.openxmlformats.org/drawingml/2006/chart">
            <c:chart xmlns:c="http://schemas.openxmlformats.org/drawingml/2006/chart" xmlns:r="http://schemas.openxmlformats.org/officeDocument/2006/relationships" r:id="rId3"/>
          </a:graphicData>
        </a:graphic>
      </p:graphicFrame>
      <p:sp>
        <p:nvSpPr>
          <p:cNvPr id="24" name="Pentagon 23"/>
          <p:cNvSpPr/>
          <p:nvPr/>
        </p:nvSpPr>
        <p:spPr>
          <a:xfrm>
            <a:off x="457200" y="2006600"/>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Pentagon 25"/>
          <p:cNvSpPr/>
          <p:nvPr/>
        </p:nvSpPr>
        <p:spPr>
          <a:xfrm>
            <a:off x="457200" y="4597400"/>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rot="16200000">
            <a:off x="-16877" y="2101334"/>
            <a:ext cx="1219200" cy="369332"/>
          </a:xfrm>
          <a:prstGeom prst="rect">
            <a:avLst/>
          </a:prstGeom>
          <a:noFill/>
        </p:spPr>
        <p:txBody>
          <a:bodyPr wrap="square" rtlCol="0">
            <a:spAutoFit/>
          </a:bodyPr>
          <a:lstStyle/>
          <a:p>
            <a:r>
              <a:rPr lang="el-GR" b="1" dirty="0" smtClean="0">
                <a:solidFill>
                  <a:schemeClr val="bg1"/>
                </a:solidFill>
              </a:rPr>
              <a:t>2015</a:t>
            </a:r>
            <a:endParaRPr lang="en-US" b="1" dirty="0">
              <a:solidFill>
                <a:schemeClr val="bg1"/>
              </a:solidFill>
            </a:endParaRPr>
          </a:p>
        </p:txBody>
      </p:sp>
      <p:sp>
        <p:nvSpPr>
          <p:cNvPr id="31" name="TextBox 30"/>
          <p:cNvSpPr txBox="1"/>
          <p:nvPr/>
        </p:nvSpPr>
        <p:spPr>
          <a:xfrm rot="16200000">
            <a:off x="-16877" y="4717534"/>
            <a:ext cx="1219200" cy="369332"/>
          </a:xfrm>
          <a:prstGeom prst="rect">
            <a:avLst/>
          </a:prstGeom>
          <a:noFill/>
        </p:spPr>
        <p:txBody>
          <a:bodyPr wrap="square" rtlCol="0">
            <a:spAutoFit/>
          </a:bodyPr>
          <a:lstStyle/>
          <a:p>
            <a:r>
              <a:rPr lang="el-GR" b="1" dirty="0" smtClean="0">
                <a:solidFill>
                  <a:schemeClr val="bg1"/>
                </a:solidFill>
              </a:rPr>
              <a:t>2016</a:t>
            </a:r>
            <a:endParaRPr lang="en-US" b="1" dirty="0">
              <a:solidFill>
                <a:schemeClr val="bg1"/>
              </a:solidFill>
            </a:endParaRPr>
          </a:p>
        </p:txBody>
      </p:sp>
      <p:cxnSp>
        <p:nvCxnSpPr>
          <p:cNvPr id="33" name="Gerade Verbindung 145"/>
          <p:cNvCxnSpPr/>
          <p:nvPr/>
        </p:nvCxnSpPr>
        <p:spPr bwMode="gray">
          <a:xfrm>
            <a:off x="2209800" y="1778000"/>
            <a:ext cx="0" cy="4551804"/>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352800" y="3987800"/>
            <a:ext cx="3048000" cy="307777"/>
          </a:xfrm>
          <a:prstGeom prst="rect">
            <a:avLst/>
          </a:prstGeom>
          <a:noFill/>
        </p:spPr>
        <p:txBody>
          <a:bodyPr wrap="square" rtlCol="0">
            <a:spAutoFit/>
          </a:bodyPr>
          <a:lstStyle/>
          <a:p>
            <a:r>
              <a:rPr lang="el-GR" sz="1400" b="1" dirty="0" smtClean="0"/>
              <a:t>Αριθμός Εργαζομένων</a:t>
            </a:r>
            <a:endParaRPr lang="en-US" sz="1400" b="1" dirty="0"/>
          </a:p>
        </p:txBody>
      </p:sp>
      <p:sp>
        <p:nvSpPr>
          <p:cNvPr id="36" name="Oval 35"/>
          <p:cNvSpPr/>
          <p:nvPr/>
        </p:nvSpPr>
        <p:spPr>
          <a:xfrm>
            <a:off x="6280355" y="1992550"/>
            <a:ext cx="457200"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248400" y="5943600"/>
            <a:ext cx="457200"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248400" y="4648200"/>
            <a:ext cx="457200"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6"/>
          <p:cNvSpPr>
            <a:spLocks/>
          </p:cNvSpPr>
          <p:nvPr/>
        </p:nvSpPr>
        <p:spPr bwMode="auto">
          <a:xfrm>
            <a:off x="6230378" y="741804"/>
            <a:ext cx="2895600" cy="934596"/>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Μεσαίες και μεγάλες (σε αριθμό εργαζομένων) εμφανίζουν το μεγαλύτερο ποσοστό στην αύξηση του προσωπικού</a:t>
            </a:r>
          </a:p>
        </p:txBody>
      </p:sp>
      <p:sp>
        <p:nvSpPr>
          <p:cNvPr id="40" name="Freeform 8"/>
          <p:cNvSpPr>
            <a:spLocks noEditPoints="1"/>
          </p:cNvSpPr>
          <p:nvPr/>
        </p:nvSpPr>
        <p:spPr bwMode="gray">
          <a:xfrm rot="9805007" flipH="1" flipV="1">
            <a:off x="5352480" y="1229506"/>
            <a:ext cx="783218" cy="243636"/>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
        <p:nvSpPr>
          <p:cNvPr id="41" name="TextBox 40"/>
          <p:cNvSpPr txBox="1"/>
          <p:nvPr/>
        </p:nvSpPr>
        <p:spPr>
          <a:xfrm>
            <a:off x="5105400" y="6553200"/>
            <a:ext cx="2362200" cy="276999"/>
          </a:xfrm>
          <a:prstGeom prst="rect">
            <a:avLst/>
          </a:prstGeom>
          <a:noFill/>
        </p:spPr>
        <p:txBody>
          <a:bodyPr wrap="square" rtlCol="0">
            <a:spAutoFit/>
          </a:bodyPr>
          <a:lstStyle/>
          <a:p>
            <a:r>
              <a:rPr lang="el-GR" sz="1200" dirty="0" smtClean="0"/>
              <a:t>* Πολύ μικρό δείγμα</a:t>
            </a:r>
            <a:endParaRPr lang="en-US" sz="1200" dirty="0"/>
          </a:p>
        </p:txBody>
      </p:sp>
    </p:spTree>
    <p:extLst>
      <p:ext uri="{BB962C8B-B14F-4D97-AF65-F5344CB8AC3E}">
        <p14:creationId xmlns:p14="http://schemas.microsoft.com/office/powerpoint/2010/main" val="50210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a:solidFill>
                  <a:schemeClr val="tx2">
                    <a:lumMod val="60000"/>
                    <a:lumOff val="40000"/>
                  </a:schemeClr>
                </a:solidFill>
              </a:rPr>
              <a:t>Αριθμός Απασχολούμενου Προσωπικού </a:t>
            </a:r>
            <a:r>
              <a:rPr lang="el-GR" dirty="0" smtClean="0">
                <a:solidFill>
                  <a:schemeClr val="tx2">
                    <a:lumMod val="60000"/>
                    <a:lumOff val="40000"/>
                  </a:schemeClr>
                </a:solidFill>
              </a:rPr>
              <a:t>2015 </a:t>
            </a:r>
            <a:r>
              <a:rPr lang="en-US" dirty="0" smtClean="0">
                <a:solidFill>
                  <a:schemeClr val="tx2">
                    <a:lumMod val="60000"/>
                    <a:lumOff val="40000"/>
                  </a:schemeClr>
                </a:solidFill>
              </a:rPr>
              <a:t>vs. 2016</a:t>
            </a:r>
            <a:endParaRPr lang="en-US" dirty="0"/>
          </a:p>
        </p:txBody>
      </p:sp>
      <p:sp>
        <p:nvSpPr>
          <p:cNvPr id="4" name="TextBox 3"/>
          <p:cNvSpPr txBox="1"/>
          <p:nvPr/>
        </p:nvSpPr>
        <p:spPr>
          <a:xfrm rot="16200000">
            <a:off x="-16877" y="1872734"/>
            <a:ext cx="1219200" cy="369332"/>
          </a:xfrm>
          <a:prstGeom prst="rect">
            <a:avLst/>
          </a:prstGeom>
          <a:noFill/>
        </p:spPr>
        <p:txBody>
          <a:bodyPr wrap="square" rtlCol="0">
            <a:spAutoFit/>
          </a:bodyPr>
          <a:lstStyle/>
          <a:p>
            <a:r>
              <a:rPr lang="el-GR" b="1" dirty="0" smtClean="0">
                <a:solidFill>
                  <a:schemeClr val="bg1"/>
                </a:solidFill>
              </a:rPr>
              <a:t>2015</a:t>
            </a:r>
            <a:endParaRPr lang="en-US" b="1" dirty="0">
              <a:solidFill>
                <a:schemeClr val="bg1"/>
              </a:solidFill>
            </a:endParaRPr>
          </a:p>
        </p:txBody>
      </p:sp>
      <p:sp>
        <p:nvSpPr>
          <p:cNvPr id="14" name="Rechteck 206"/>
          <p:cNvSpPr/>
          <p:nvPr/>
        </p:nvSpPr>
        <p:spPr bwMode="gray">
          <a:xfrm>
            <a:off x="533400" y="1030991"/>
            <a:ext cx="7543800" cy="721609"/>
          </a:xfrm>
          <a:prstGeom prst="rect">
            <a:avLst/>
          </a:prstGeom>
        </p:spPr>
        <p:txBody>
          <a:bodyPr wrap="square" lIns="72000" tIns="0" rIns="180000" bIns="0">
            <a:noAutofit/>
          </a:bodyPr>
          <a:lstStyle/>
          <a:p>
            <a:pPr>
              <a:spcAft>
                <a:spcPts val="300"/>
              </a:spcAft>
            </a:pPr>
            <a:r>
              <a:rPr lang="el-GR" sz="1400" b="1" dirty="0"/>
              <a:t>«Το προσωπικό που απασχολείτε στην επιχείρησή σας, σε σχέση με το προηγούμενο έτος, θα λέγατε ότι αυξήθηκε, μειώθηκε ή παρέμεινε σταθερό</a:t>
            </a:r>
            <a:r>
              <a:rPr lang="el-GR" sz="1400" b="1" dirty="0" smtClean="0"/>
              <a:t>; Το 2016;»</a:t>
            </a:r>
            <a:endParaRPr lang="de-DE" sz="1600" b="1" dirty="0">
              <a:solidFill>
                <a:srgbClr val="000000"/>
              </a:solidFill>
            </a:endParaRPr>
          </a:p>
        </p:txBody>
      </p:sp>
      <p:graphicFrame>
        <p:nvGraphicFramePr>
          <p:cNvPr id="18" name="Table 17"/>
          <p:cNvGraphicFramePr>
            <a:graphicFrameLocks noGrp="1"/>
          </p:cNvGraphicFramePr>
          <p:nvPr>
            <p:extLst>
              <p:ext uri="{D42A27DB-BD31-4B8C-83A1-F6EECF244321}">
                <p14:modId xmlns:p14="http://schemas.microsoft.com/office/powerpoint/2010/main" val="921902407"/>
              </p:ext>
            </p:extLst>
          </p:nvPr>
        </p:nvGraphicFramePr>
        <p:xfrm>
          <a:off x="777389" y="1809135"/>
          <a:ext cx="6690212" cy="3928086"/>
        </p:xfrm>
        <a:graphic>
          <a:graphicData uri="http://schemas.openxmlformats.org/drawingml/2006/table">
            <a:tbl>
              <a:tblPr firstRow="1" bandRow="1"/>
              <a:tblGrid>
                <a:gridCol w="425854"/>
                <a:gridCol w="1202880"/>
                <a:gridCol w="864358"/>
                <a:gridCol w="1816664"/>
                <a:gridCol w="1190228"/>
                <a:gridCol w="1190228"/>
              </a:tblGrid>
              <a:tr h="369693">
                <a:tc>
                  <a:txBody>
                    <a:bodyPr/>
                    <a:lstStyle/>
                    <a:p>
                      <a:pPr algn="ctr"/>
                      <a:endParaRPr lang="el-GR" sz="1600" dirty="0"/>
                    </a:p>
                  </a:txBody>
                  <a:tcP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ap="flat" cmpd="sng" algn="ctr">
                      <a:noFill/>
                      <a:prstDash val="solid"/>
                      <a:round/>
                      <a:headEnd type="none" w="med" len="med"/>
                      <a:tailEnd type="none" w="med" len="med"/>
                    </a:lnTlToBr>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b="1" dirty="0" smtClean="0">
                          <a:solidFill>
                            <a:schemeClr val="bg1"/>
                          </a:solidFill>
                        </a:rPr>
                        <a:t>Εκτίμηση</a:t>
                      </a:r>
                      <a:r>
                        <a:rPr lang="el-GR" sz="1400" b="1" baseline="0" dirty="0" smtClean="0">
                          <a:solidFill>
                            <a:schemeClr val="bg1"/>
                          </a:solidFill>
                        </a:rPr>
                        <a:t> για το 2016</a:t>
                      </a:r>
                      <a:endParaRPr lang="el-GR" sz="1400" b="1" baseline="0" dirty="0">
                        <a:solidFill>
                          <a:schemeClr val="bg1"/>
                        </a:solidFill>
                        <a:effectLst>
                          <a:outerShdw blurRad="38100" dist="38100" dir="2700000" algn="tl">
                            <a:srgbClr val="000000">
                              <a:alpha val="43137"/>
                            </a:srgbClr>
                          </a:outerShdw>
                        </a:effectLst>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1" dirty="0" smtClean="0">
                        <a:solidFill>
                          <a:schemeClr val="bg1"/>
                        </a:solidFill>
                        <a:effectLst>
                          <a:outerShdw blurRad="38100" dist="38100" dir="2700000" algn="tl">
                            <a:srgbClr val="000000">
                              <a:alpha val="43137"/>
                            </a:srgbClr>
                          </a:outerShdw>
                        </a:effectLst>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3"/>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b="1" dirty="0" smtClean="0">
                        <a:solidFill>
                          <a:schemeClr val="bg1"/>
                        </a:solidFill>
                        <a:effectLst>
                          <a:outerShdw blurRad="38100" dist="38100" dir="2700000" algn="tl">
                            <a:srgbClr val="000000">
                              <a:alpha val="43137"/>
                            </a:srgbClr>
                          </a:outerShdw>
                        </a:effectLst>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3"/>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b="1" dirty="0" smtClean="0">
                        <a:solidFill>
                          <a:schemeClr val="bg1"/>
                        </a:solidFill>
                        <a:effectLst>
                          <a:outerShdw blurRad="38100" dist="38100" dir="2700000" algn="tl">
                            <a:srgbClr val="000000">
                              <a:alpha val="43137"/>
                            </a:srgbClr>
                          </a:outerShdw>
                        </a:effectLst>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3"/>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400" b="1" baseline="0" dirty="0">
                        <a:solidFill>
                          <a:schemeClr val="bg1"/>
                        </a:solidFill>
                        <a:effectLst>
                          <a:outerShdw blurRad="38100" dist="38100" dir="2700000" algn="tl">
                            <a:srgbClr val="000000">
                              <a:alpha val="43137"/>
                            </a:srgbClr>
                          </a:outerShdw>
                        </a:effectLst>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1"/>
                    </a:solidFill>
                  </a:tcPr>
                </a:tc>
              </a:tr>
              <a:tr h="316107">
                <a:tc rowSpan="4">
                  <a:txBody>
                    <a:bodyPr/>
                    <a:lstStyle/>
                    <a:p>
                      <a:pPr algn="ctr"/>
                      <a:r>
                        <a:rPr lang="el-GR" sz="1400" b="1" dirty="0" smtClean="0"/>
                        <a:t>2015</a:t>
                      </a:r>
                      <a:endParaRPr lang="el-GR" sz="1400" b="1" dirty="0"/>
                    </a:p>
                  </a:txBody>
                  <a:tcPr vert="vert27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400" dirty="0" smtClean="0">
                          <a:solidFill>
                            <a:schemeClr val="bg1"/>
                          </a:solidFill>
                          <a:effectLst/>
                          <a:latin typeface="Calibri"/>
                          <a:ea typeface="Calibri"/>
                          <a:cs typeface="Times New Roman"/>
                        </a:rPr>
                        <a:t>Θα αυξηθεί</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3"/>
                    </a:solidFill>
                  </a:tcPr>
                </a:tc>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Θα παραμείνει σταθερό</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0"/>
                        </a:spcAft>
                      </a:pPr>
                      <a:r>
                        <a:rPr lang="el-GR" sz="1400" dirty="0" smtClean="0">
                          <a:solidFill>
                            <a:schemeClr val="bg1"/>
                          </a:solidFill>
                          <a:effectLst/>
                          <a:latin typeface="Calibri"/>
                          <a:ea typeface="Calibri"/>
                          <a:cs typeface="Times New Roman"/>
                        </a:rPr>
                        <a:t>Θα μειωθεί</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ΣΥΝΟΛΟ</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944880">
                <a:tc vMerge="1">
                  <a:txBody>
                    <a:bodyPr/>
                    <a:lstStyle/>
                    <a:p>
                      <a:endParaRPr lang="el-GR" sz="1600" b="1"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l-GR" sz="1400" dirty="0" smtClean="0">
                          <a:solidFill>
                            <a:schemeClr val="bg1"/>
                          </a:solidFill>
                          <a:effectLst/>
                          <a:latin typeface="Calibri"/>
                          <a:ea typeface="Calibri"/>
                          <a:cs typeface="Times New Roman"/>
                        </a:rPr>
                        <a:t>Αυξήθηκε</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3"/>
                    </a:solidFill>
                  </a:tcPr>
                </a:tc>
                <a:tc>
                  <a:txBody>
                    <a:bodyPr/>
                    <a:lstStyle/>
                    <a:p>
                      <a:pPr marL="0" marR="0" algn="ctr">
                        <a:lnSpc>
                          <a:spcPct val="115000"/>
                        </a:lnSpc>
                        <a:spcBef>
                          <a:spcPts val="0"/>
                        </a:spcBef>
                        <a:spcAft>
                          <a:spcPts val="0"/>
                        </a:spcAft>
                      </a:pPr>
                      <a:r>
                        <a:rPr lang="el-GR" sz="1400" b="1" dirty="0" smtClean="0">
                          <a:effectLst/>
                          <a:latin typeface="Calibri"/>
                          <a:ea typeface="Calibri"/>
                          <a:cs typeface="Times New Roman"/>
                        </a:rPr>
                        <a:t>8%</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3">
                        <a:lumMod val="40000"/>
                        <a:lumOff val="60000"/>
                      </a:schemeClr>
                    </a:solidFill>
                  </a:tcPr>
                </a:tc>
                <a:tc>
                  <a:txBody>
                    <a:bodyPr/>
                    <a:lstStyle/>
                    <a:p>
                      <a:pPr marL="0" marR="0" algn="ctr">
                        <a:lnSpc>
                          <a:spcPct val="115000"/>
                        </a:lnSpc>
                        <a:spcBef>
                          <a:spcPts val="0"/>
                        </a:spcBef>
                        <a:spcAft>
                          <a:spcPts val="0"/>
                        </a:spcAft>
                      </a:pPr>
                      <a:r>
                        <a:rPr lang="el-GR" sz="1400" b="1" dirty="0" smtClean="0">
                          <a:effectLst/>
                          <a:latin typeface="Calibri"/>
                          <a:ea typeface="Calibri"/>
                          <a:cs typeface="Times New Roman"/>
                        </a:rPr>
                        <a:t>5%</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400" b="1" dirty="0" smtClean="0">
                          <a:effectLst/>
                          <a:latin typeface="Calibri"/>
                          <a:ea typeface="Calibri"/>
                          <a:cs typeface="Times New Roman"/>
                        </a:rPr>
                        <a:t>2%</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15%</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914400">
                <a:tc vMerge="1">
                  <a:txBody>
                    <a:bodyPr/>
                    <a:lstStyle/>
                    <a:p>
                      <a:endParaRPr lang="el-GR" sz="1600" b="1"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l-GR" sz="1400" dirty="0" smtClean="0">
                          <a:effectLst/>
                          <a:latin typeface="Calibri"/>
                          <a:ea typeface="Calibri"/>
                          <a:cs typeface="Times New Roman"/>
                        </a:rPr>
                        <a:t>Παρέμεινε Σταθερό</a:t>
                      </a:r>
                      <a:endParaRPr lang="en-US" sz="1400"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l-GR" sz="1400" b="1" dirty="0" smtClean="0">
                          <a:effectLst/>
                          <a:latin typeface="Calibri"/>
                          <a:ea typeface="Calibri"/>
                          <a:cs typeface="Times New Roman"/>
                        </a:rPr>
                        <a:t>10%</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400" b="1" dirty="0" smtClean="0">
                          <a:effectLst/>
                          <a:latin typeface="Calibri"/>
                          <a:ea typeface="Calibri"/>
                          <a:cs typeface="Times New Roman"/>
                        </a:rPr>
                        <a:t>32%</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0"/>
                        </a:spcAft>
                      </a:pPr>
                      <a:r>
                        <a:rPr lang="el-GR" sz="1400" b="1" dirty="0" smtClean="0">
                          <a:effectLst/>
                          <a:latin typeface="Calibri"/>
                          <a:ea typeface="Calibri"/>
                          <a:cs typeface="Times New Roman"/>
                        </a:rPr>
                        <a:t>10%</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52%</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957792">
                <a:tc vMerge="1">
                  <a:txBody>
                    <a:bodyPr/>
                    <a:lstStyle/>
                    <a:p>
                      <a:endParaRPr lang="el-GR" sz="1600" b="1"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l-GR" sz="1400" dirty="0" smtClean="0">
                          <a:solidFill>
                            <a:schemeClr val="bg1"/>
                          </a:solidFill>
                          <a:effectLst/>
                          <a:latin typeface="Calibri"/>
                          <a:ea typeface="Calibri"/>
                          <a:cs typeface="Times New Roman"/>
                        </a:rPr>
                        <a:t>Μειώθηκε</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l-GR" sz="1400" b="1" dirty="0" smtClean="0">
                          <a:effectLst/>
                          <a:latin typeface="Calibri"/>
                          <a:ea typeface="Calibri"/>
                          <a:cs typeface="Times New Roman"/>
                        </a:rPr>
                        <a:t>2%</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400" b="1" dirty="0" smtClean="0">
                          <a:effectLst/>
                          <a:latin typeface="Calibri"/>
                          <a:ea typeface="Calibri"/>
                          <a:cs typeface="Times New Roman"/>
                        </a:rPr>
                        <a:t>12%</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l-GR" sz="1400" b="1" dirty="0" smtClean="0">
                          <a:effectLst/>
                          <a:latin typeface="Calibri"/>
                          <a:ea typeface="Calibri"/>
                          <a:cs typeface="Times New Roman"/>
                        </a:rPr>
                        <a:t>14%</a:t>
                      </a:r>
                      <a:endParaRPr lang="en-US" sz="1400" b="1"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28%</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50593">
                <a:tc>
                  <a:txBody>
                    <a:bodyPr/>
                    <a:lstStyle/>
                    <a:p>
                      <a:pPr algn="ctr"/>
                      <a:endParaRPr lang="el-GR" sz="1400" b="1" dirty="0"/>
                    </a:p>
                  </a:txBody>
                  <a:tcPr vert="vert27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ΣΥΝΟΛΟ</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20%</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49%</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26%</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8" name="Freeform 6"/>
          <p:cNvSpPr>
            <a:spLocks/>
          </p:cNvSpPr>
          <p:nvPr/>
        </p:nvSpPr>
        <p:spPr bwMode="auto">
          <a:xfrm>
            <a:off x="2293374" y="5923404"/>
            <a:ext cx="5250426" cy="934596"/>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Ένα 14% του συνόλου του δείγματος δήλωσε ότι μείωσε το προσωπικό της το 2015 ενώ προβλέπει ότι θα προχωρήσει σε περαιτέρω μειώσεις και το 2016. (είναι κυρίως μικρές επιχειρήσεις)</a:t>
            </a:r>
          </a:p>
        </p:txBody>
      </p:sp>
    </p:spTree>
    <p:extLst>
      <p:ext uri="{BB962C8B-B14F-4D97-AF65-F5344CB8AC3E}">
        <p14:creationId xmlns:p14="http://schemas.microsoft.com/office/powerpoint/2010/main" val="373154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Ανταπόκριση στις Υποχρεώσεις </a:t>
            </a:r>
            <a:r>
              <a:rPr lang="en-US" dirty="0" smtClean="0"/>
              <a:t>the Context</a:t>
            </a:r>
            <a:endParaRPr lang="en-US" dirty="0"/>
          </a:p>
        </p:txBody>
      </p:sp>
      <p:sp>
        <p:nvSpPr>
          <p:cNvPr id="14" name="Textfeld 205"/>
          <p:cNvSpPr txBox="1"/>
          <p:nvPr/>
        </p:nvSpPr>
        <p:spPr bwMode="gray">
          <a:xfrm>
            <a:off x="533399" y="1147299"/>
            <a:ext cx="2895601" cy="1080689"/>
          </a:xfrm>
          <a:prstGeom prst="rect">
            <a:avLst/>
          </a:prstGeom>
          <a:noFill/>
        </p:spPr>
        <p:txBody>
          <a:bodyPr wrap="square" lIns="72000" tIns="0" rIns="180000" bIns="0" rtlCol="0">
            <a:noAutofit/>
          </a:bodyPr>
          <a:lstStyle/>
          <a:p>
            <a:pPr lvl="0">
              <a:lnSpc>
                <a:spcPct val="85000"/>
              </a:lnSpc>
              <a:spcAft>
                <a:spcPts val="300"/>
              </a:spcAft>
            </a:pPr>
            <a:r>
              <a:rPr lang="el-GR" sz="2400" b="1" dirty="0" smtClean="0">
                <a:solidFill>
                  <a:srgbClr val="9BBB59"/>
                </a:solidFill>
              </a:rPr>
              <a:t>Υφιστάμενη κατάσταση &amp; Προοπτικές</a:t>
            </a:r>
            <a:endParaRPr lang="de-DE" sz="2400" dirty="0">
              <a:solidFill>
                <a:srgbClr val="9BBB59"/>
              </a:solidFill>
            </a:endParaRPr>
          </a:p>
        </p:txBody>
      </p:sp>
      <p:sp>
        <p:nvSpPr>
          <p:cNvPr id="15" name="Rechteck 206"/>
          <p:cNvSpPr/>
          <p:nvPr/>
        </p:nvSpPr>
        <p:spPr bwMode="gray">
          <a:xfrm>
            <a:off x="533400" y="2250191"/>
            <a:ext cx="2665072" cy="721609"/>
          </a:xfrm>
          <a:prstGeom prst="rect">
            <a:avLst/>
          </a:prstGeom>
        </p:spPr>
        <p:txBody>
          <a:bodyPr wrap="square" lIns="72000" tIns="0" rIns="180000" bIns="0">
            <a:noAutofit/>
          </a:bodyPr>
          <a:lstStyle/>
          <a:p>
            <a:pPr>
              <a:spcAft>
                <a:spcPts val="300"/>
              </a:spcAft>
            </a:pPr>
            <a:r>
              <a:rPr lang="el-GR" sz="1400" b="1" dirty="0" smtClean="0"/>
              <a:t>«</a:t>
            </a:r>
            <a:r>
              <a:rPr lang="el-GR" sz="1400" b="1" dirty="0"/>
              <a:t>Συνολικά πόσο εύκολα ή δύσκολα ανταποκρίνεται η επιχείρησή σας στις υποχρεώσεις </a:t>
            </a:r>
            <a:r>
              <a:rPr lang="el-GR" sz="1400" b="1" dirty="0" smtClean="0"/>
              <a:t>της τον τελευταίο χρόνο; Το επόμενο έτος;»</a:t>
            </a:r>
            <a:endParaRPr lang="el-GR" sz="1400" b="1" dirty="0"/>
          </a:p>
        </p:txBody>
      </p:sp>
      <p:sp>
        <p:nvSpPr>
          <p:cNvPr id="16" name="Rechteck 216"/>
          <p:cNvSpPr/>
          <p:nvPr/>
        </p:nvSpPr>
        <p:spPr bwMode="gray">
          <a:xfrm>
            <a:off x="533400" y="3437406"/>
            <a:ext cx="2795615" cy="3420594"/>
          </a:xfrm>
          <a:prstGeom prst="rect">
            <a:avLst/>
          </a:prstGeom>
        </p:spPr>
        <p:txBody>
          <a:bodyPr wrap="square" lIns="72000" tIns="0" rIns="180000" bIns="0">
            <a:noAutofit/>
          </a:bodyPr>
          <a:lstStyle/>
          <a:p>
            <a:r>
              <a:rPr lang="el-GR" sz="1400" dirty="0" smtClean="0"/>
              <a:t>Γενικότερα θα λέγαμε ότι οι επιχειρήσεις τόσο το 2015 όσο και την επόμενη χρονιά θεωρούν ότι οι μηνιαίες / ετήσιες υποχρεώσεις τους καλύπτονται με δυσκολία. </a:t>
            </a:r>
          </a:p>
          <a:p>
            <a:r>
              <a:rPr lang="el-GR" sz="1400" b="1" dirty="0" smtClean="0"/>
              <a:t>Ένας συνεχόμενος αγώνας για να ανταποκριθούν στις ανάγκες του προσωπικού αλλά και στις υποχρεώσεις τους προς το κράτος και τις τράπεζες είναι η καθημερινότητα για την πλειοψηφία των επιχειρήσεων.</a:t>
            </a:r>
            <a:endParaRPr lang="de-DE" sz="1400" b="1" dirty="0"/>
          </a:p>
        </p:txBody>
      </p:sp>
      <p:cxnSp>
        <p:nvCxnSpPr>
          <p:cNvPr id="17" name="Gerade Verbindung 145"/>
          <p:cNvCxnSpPr/>
          <p:nvPr/>
        </p:nvCxnSpPr>
        <p:spPr bwMode="gray">
          <a:xfrm>
            <a:off x="3276600" y="1066800"/>
            <a:ext cx="1" cy="5390004"/>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657600" y="1066800"/>
            <a:ext cx="5257800" cy="37628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2015</a:t>
            </a:r>
            <a:endParaRPr lang="en-US" b="1" dirty="0"/>
          </a:p>
        </p:txBody>
      </p:sp>
      <p:sp>
        <p:nvSpPr>
          <p:cNvPr id="19" name="Rectangle 18"/>
          <p:cNvSpPr/>
          <p:nvPr/>
        </p:nvSpPr>
        <p:spPr>
          <a:xfrm>
            <a:off x="3657600" y="1443089"/>
            <a:ext cx="5257800" cy="22343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657600" y="3713924"/>
            <a:ext cx="5257800" cy="37628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2016</a:t>
            </a:r>
            <a:endParaRPr lang="en-US" b="1" dirty="0"/>
          </a:p>
        </p:txBody>
      </p:sp>
      <p:sp>
        <p:nvSpPr>
          <p:cNvPr id="21" name="Rectangle 20"/>
          <p:cNvSpPr/>
          <p:nvPr/>
        </p:nvSpPr>
        <p:spPr>
          <a:xfrm>
            <a:off x="3657600" y="4090213"/>
            <a:ext cx="5257800" cy="22343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Diagramm 971"/>
          <p:cNvGraphicFramePr/>
          <p:nvPr>
            <p:extLst>
              <p:ext uri="{D42A27DB-BD31-4B8C-83A1-F6EECF244321}">
                <p14:modId xmlns:p14="http://schemas.microsoft.com/office/powerpoint/2010/main" val="511985462"/>
              </p:ext>
            </p:extLst>
          </p:nvPr>
        </p:nvGraphicFramePr>
        <p:xfrm>
          <a:off x="3810000" y="1443089"/>
          <a:ext cx="4920797" cy="23867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Diagramm 971"/>
          <p:cNvGraphicFramePr/>
          <p:nvPr>
            <p:extLst>
              <p:ext uri="{D42A27DB-BD31-4B8C-83A1-F6EECF244321}">
                <p14:modId xmlns:p14="http://schemas.microsoft.com/office/powerpoint/2010/main" val="3238380615"/>
              </p:ext>
            </p:extLst>
          </p:nvPr>
        </p:nvGraphicFramePr>
        <p:xfrm>
          <a:off x="3766003" y="4070017"/>
          <a:ext cx="4920797" cy="23867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9930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Ανταπόκριση στις Υποχρεώσεις ανά Κλάδο</a:t>
            </a:r>
            <a:endParaRPr lang="en-US" dirty="0"/>
          </a:p>
        </p:txBody>
      </p:sp>
      <p:sp>
        <p:nvSpPr>
          <p:cNvPr id="24" name="Rechteck 206"/>
          <p:cNvSpPr/>
          <p:nvPr/>
        </p:nvSpPr>
        <p:spPr bwMode="gray">
          <a:xfrm>
            <a:off x="533400" y="838200"/>
            <a:ext cx="6324600" cy="721609"/>
          </a:xfrm>
          <a:prstGeom prst="rect">
            <a:avLst/>
          </a:prstGeom>
        </p:spPr>
        <p:txBody>
          <a:bodyPr wrap="square" lIns="72000" tIns="0" rIns="180000" bIns="0">
            <a:noAutofit/>
          </a:bodyPr>
          <a:lstStyle/>
          <a:p>
            <a:pPr>
              <a:spcAft>
                <a:spcPts val="300"/>
              </a:spcAft>
            </a:pPr>
            <a:r>
              <a:rPr lang="el-GR" sz="1400" b="1" dirty="0"/>
              <a:t>«Συνολικά πόσο εύκολα ή δύσκολα ανταποκρίνεται η επιχείρησή σας στις υποχρεώσεις της τον τελευταίο χρόνο; Το επόμενο έτος;»</a:t>
            </a:r>
          </a:p>
        </p:txBody>
      </p:sp>
      <p:graphicFrame>
        <p:nvGraphicFramePr>
          <p:cNvPr id="3" name="Chart 2"/>
          <p:cNvGraphicFramePr/>
          <p:nvPr>
            <p:extLst>
              <p:ext uri="{D42A27DB-BD31-4B8C-83A1-F6EECF244321}">
                <p14:modId xmlns:p14="http://schemas.microsoft.com/office/powerpoint/2010/main" val="1093978625"/>
              </p:ext>
            </p:extLst>
          </p:nvPr>
        </p:nvGraphicFramePr>
        <p:xfrm>
          <a:off x="557981" y="1705859"/>
          <a:ext cx="8458200" cy="2300991"/>
        </p:xfrm>
        <a:graphic>
          <a:graphicData uri="http://schemas.openxmlformats.org/drawingml/2006/chart">
            <c:chart xmlns:c="http://schemas.openxmlformats.org/drawingml/2006/chart" xmlns:r="http://schemas.openxmlformats.org/officeDocument/2006/relationships" r:id="rId2"/>
          </a:graphicData>
        </a:graphic>
      </p:graphicFrame>
      <p:sp>
        <p:nvSpPr>
          <p:cNvPr id="27" name="Pentagon 26"/>
          <p:cNvSpPr/>
          <p:nvPr/>
        </p:nvSpPr>
        <p:spPr>
          <a:xfrm>
            <a:off x="457200" y="1898651"/>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entagon 28"/>
          <p:cNvSpPr/>
          <p:nvPr/>
        </p:nvSpPr>
        <p:spPr>
          <a:xfrm>
            <a:off x="457200" y="4489451"/>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rot="16200000">
            <a:off x="-16877" y="2018785"/>
            <a:ext cx="1219200" cy="369332"/>
          </a:xfrm>
          <a:prstGeom prst="rect">
            <a:avLst/>
          </a:prstGeom>
          <a:noFill/>
        </p:spPr>
        <p:txBody>
          <a:bodyPr wrap="square" rtlCol="0">
            <a:spAutoFit/>
          </a:bodyPr>
          <a:lstStyle/>
          <a:p>
            <a:r>
              <a:rPr lang="el-GR" b="1" dirty="0" smtClean="0">
                <a:solidFill>
                  <a:schemeClr val="bg1"/>
                </a:solidFill>
              </a:rPr>
              <a:t>2015</a:t>
            </a:r>
            <a:endParaRPr lang="en-US" b="1" dirty="0">
              <a:solidFill>
                <a:schemeClr val="bg1"/>
              </a:solidFill>
            </a:endParaRPr>
          </a:p>
        </p:txBody>
      </p:sp>
      <p:sp>
        <p:nvSpPr>
          <p:cNvPr id="30" name="TextBox 29"/>
          <p:cNvSpPr txBox="1"/>
          <p:nvPr/>
        </p:nvSpPr>
        <p:spPr>
          <a:xfrm rot="16200000">
            <a:off x="-16877" y="4609585"/>
            <a:ext cx="1219200" cy="369332"/>
          </a:xfrm>
          <a:prstGeom prst="rect">
            <a:avLst/>
          </a:prstGeom>
          <a:noFill/>
        </p:spPr>
        <p:txBody>
          <a:bodyPr wrap="square" rtlCol="0">
            <a:spAutoFit/>
          </a:bodyPr>
          <a:lstStyle/>
          <a:p>
            <a:r>
              <a:rPr lang="el-GR" b="1" dirty="0" smtClean="0">
                <a:solidFill>
                  <a:schemeClr val="bg1"/>
                </a:solidFill>
              </a:rPr>
              <a:t>2016</a:t>
            </a:r>
            <a:endParaRPr lang="en-US" b="1" dirty="0">
              <a:solidFill>
                <a:schemeClr val="bg1"/>
              </a:solidFill>
            </a:endParaRPr>
          </a:p>
        </p:txBody>
      </p:sp>
      <p:graphicFrame>
        <p:nvGraphicFramePr>
          <p:cNvPr id="15" name="Chart 14"/>
          <p:cNvGraphicFramePr/>
          <p:nvPr>
            <p:extLst>
              <p:ext uri="{D42A27DB-BD31-4B8C-83A1-F6EECF244321}">
                <p14:modId xmlns:p14="http://schemas.microsoft.com/office/powerpoint/2010/main" val="2340279295"/>
              </p:ext>
            </p:extLst>
          </p:nvPr>
        </p:nvGraphicFramePr>
        <p:xfrm>
          <a:off x="592722" y="3911600"/>
          <a:ext cx="8458200" cy="2260600"/>
        </p:xfrm>
        <a:graphic>
          <a:graphicData uri="http://schemas.openxmlformats.org/drawingml/2006/chart">
            <c:chart xmlns:c="http://schemas.openxmlformats.org/drawingml/2006/chart" xmlns:r="http://schemas.openxmlformats.org/officeDocument/2006/relationships" r:id="rId3"/>
          </a:graphicData>
        </a:graphic>
      </p:graphicFrame>
      <p:sp>
        <p:nvSpPr>
          <p:cNvPr id="14" name="Oval 13"/>
          <p:cNvSpPr/>
          <p:nvPr/>
        </p:nvSpPr>
        <p:spPr>
          <a:xfrm>
            <a:off x="2895600" y="2736851"/>
            <a:ext cx="457200"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343400" y="5022851"/>
            <a:ext cx="457200"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6"/>
          <p:cNvSpPr>
            <a:spLocks/>
          </p:cNvSpPr>
          <p:nvPr/>
        </p:nvSpPr>
        <p:spPr bwMode="auto">
          <a:xfrm>
            <a:off x="6230378" y="838201"/>
            <a:ext cx="2895600" cy="1060450"/>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Γενικά, εντυπωσιακό το ποσοστό των επιχειρήσεων που δηλώνουν ότι πολύ δύσκολα και δύσκολα ανταποκρίνονται πλέον στις υποχρεώσεις τους</a:t>
            </a:r>
          </a:p>
        </p:txBody>
      </p:sp>
      <p:sp>
        <p:nvSpPr>
          <p:cNvPr id="18" name="Freeform 8"/>
          <p:cNvSpPr>
            <a:spLocks noEditPoints="1"/>
          </p:cNvSpPr>
          <p:nvPr/>
        </p:nvSpPr>
        <p:spPr bwMode="gray">
          <a:xfrm rot="9805007" flipH="1" flipV="1">
            <a:off x="5352480" y="1381906"/>
            <a:ext cx="783218" cy="243636"/>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
        <p:nvSpPr>
          <p:cNvPr id="19" name="Freeform 6"/>
          <p:cNvSpPr>
            <a:spLocks/>
          </p:cNvSpPr>
          <p:nvPr/>
        </p:nvSpPr>
        <p:spPr bwMode="auto">
          <a:xfrm>
            <a:off x="2143432" y="6205840"/>
            <a:ext cx="6238568" cy="575960"/>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Για το 2016, δεν προβλέπονται αξιόλογες μεταβολές  στο  σύνολο. Ωστόσο οι επιχειρήσεις που προέρχονται από τον κλάδο του εμπορίου θεωρούν ότι το 2016 θα είναι πιο δύσκολο όσο αφορά στην ανταπόκριση των υποχρεώσεων τους</a:t>
            </a:r>
          </a:p>
        </p:txBody>
      </p:sp>
      <p:sp>
        <p:nvSpPr>
          <p:cNvPr id="20" name="Freeform 8"/>
          <p:cNvSpPr>
            <a:spLocks noEditPoints="1"/>
          </p:cNvSpPr>
          <p:nvPr/>
        </p:nvSpPr>
        <p:spPr bwMode="gray">
          <a:xfrm rot="11634355" flipH="1">
            <a:off x="1471371" y="6325228"/>
            <a:ext cx="663159" cy="195201"/>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cxnSp>
        <p:nvCxnSpPr>
          <p:cNvPr id="21" name="Gerade Verbindung 145"/>
          <p:cNvCxnSpPr/>
          <p:nvPr/>
        </p:nvCxnSpPr>
        <p:spPr bwMode="gray">
          <a:xfrm>
            <a:off x="2438400" y="1467996"/>
            <a:ext cx="0" cy="4551804"/>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033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Ανταπόκριση στις Υποχρεώσεις ανά Μέγεθος Επιχείρησης (1)</a:t>
            </a:r>
            <a:endParaRPr lang="en-US" dirty="0"/>
          </a:p>
        </p:txBody>
      </p:sp>
      <p:graphicFrame>
        <p:nvGraphicFramePr>
          <p:cNvPr id="3" name="Chart 2"/>
          <p:cNvGraphicFramePr/>
          <p:nvPr>
            <p:extLst>
              <p:ext uri="{D42A27DB-BD31-4B8C-83A1-F6EECF244321}">
                <p14:modId xmlns:p14="http://schemas.microsoft.com/office/powerpoint/2010/main" val="3714246990"/>
              </p:ext>
            </p:extLst>
          </p:nvPr>
        </p:nvGraphicFramePr>
        <p:xfrm>
          <a:off x="557981" y="1625600"/>
          <a:ext cx="8458200" cy="2489200"/>
        </p:xfrm>
        <a:graphic>
          <a:graphicData uri="http://schemas.openxmlformats.org/drawingml/2006/chart">
            <c:chart xmlns:c="http://schemas.openxmlformats.org/drawingml/2006/chart" xmlns:r="http://schemas.openxmlformats.org/officeDocument/2006/relationships" r:id="rId2"/>
          </a:graphicData>
        </a:graphic>
      </p:graphicFrame>
      <p:sp>
        <p:nvSpPr>
          <p:cNvPr id="27" name="Pentagon 26"/>
          <p:cNvSpPr/>
          <p:nvPr/>
        </p:nvSpPr>
        <p:spPr>
          <a:xfrm>
            <a:off x="457200" y="2006600"/>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entagon 28"/>
          <p:cNvSpPr/>
          <p:nvPr/>
        </p:nvSpPr>
        <p:spPr>
          <a:xfrm>
            <a:off x="457200" y="4597400"/>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rot="16200000">
            <a:off x="-16877" y="2126734"/>
            <a:ext cx="1219200" cy="369332"/>
          </a:xfrm>
          <a:prstGeom prst="rect">
            <a:avLst/>
          </a:prstGeom>
          <a:noFill/>
        </p:spPr>
        <p:txBody>
          <a:bodyPr wrap="square" rtlCol="0">
            <a:spAutoFit/>
          </a:bodyPr>
          <a:lstStyle/>
          <a:p>
            <a:r>
              <a:rPr lang="el-GR" b="1" dirty="0" smtClean="0">
                <a:solidFill>
                  <a:schemeClr val="bg1"/>
                </a:solidFill>
              </a:rPr>
              <a:t>2015</a:t>
            </a:r>
            <a:endParaRPr lang="en-US" b="1" dirty="0">
              <a:solidFill>
                <a:schemeClr val="bg1"/>
              </a:solidFill>
            </a:endParaRPr>
          </a:p>
        </p:txBody>
      </p:sp>
      <p:sp>
        <p:nvSpPr>
          <p:cNvPr id="30" name="TextBox 29"/>
          <p:cNvSpPr txBox="1"/>
          <p:nvPr/>
        </p:nvSpPr>
        <p:spPr>
          <a:xfrm rot="16200000">
            <a:off x="-16877" y="4717534"/>
            <a:ext cx="1219200" cy="369332"/>
          </a:xfrm>
          <a:prstGeom prst="rect">
            <a:avLst/>
          </a:prstGeom>
          <a:noFill/>
        </p:spPr>
        <p:txBody>
          <a:bodyPr wrap="square" rtlCol="0">
            <a:spAutoFit/>
          </a:bodyPr>
          <a:lstStyle/>
          <a:p>
            <a:r>
              <a:rPr lang="el-GR" b="1" dirty="0" smtClean="0">
                <a:solidFill>
                  <a:schemeClr val="bg1"/>
                </a:solidFill>
              </a:rPr>
              <a:t>2016</a:t>
            </a:r>
            <a:endParaRPr lang="en-US" b="1" dirty="0">
              <a:solidFill>
                <a:schemeClr val="bg1"/>
              </a:solidFill>
            </a:endParaRPr>
          </a:p>
        </p:txBody>
      </p:sp>
      <p:graphicFrame>
        <p:nvGraphicFramePr>
          <p:cNvPr id="15" name="Chart 14"/>
          <p:cNvGraphicFramePr/>
          <p:nvPr>
            <p:extLst>
              <p:ext uri="{D42A27DB-BD31-4B8C-83A1-F6EECF244321}">
                <p14:modId xmlns:p14="http://schemas.microsoft.com/office/powerpoint/2010/main" val="4243228360"/>
              </p:ext>
            </p:extLst>
          </p:nvPr>
        </p:nvGraphicFramePr>
        <p:xfrm>
          <a:off x="592722" y="4064000"/>
          <a:ext cx="8458200" cy="2489200"/>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hteck 206"/>
          <p:cNvSpPr/>
          <p:nvPr/>
        </p:nvSpPr>
        <p:spPr bwMode="gray">
          <a:xfrm>
            <a:off x="609600" y="1030991"/>
            <a:ext cx="5334000" cy="721609"/>
          </a:xfrm>
          <a:prstGeom prst="rect">
            <a:avLst/>
          </a:prstGeom>
        </p:spPr>
        <p:txBody>
          <a:bodyPr wrap="square" lIns="72000" tIns="0" rIns="180000" bIns="0">
            <a:noAutofit/>
          </a:bodyPr>
          <a:lstStyle/>
          <a:p>
            <a:pPr>
              <a:spcAft>
                <a:spcPts val="300"/>
              </a:spcAft>
            </a:pPr>
            <a:r>
              <a:rPr lang="el-GR" sz="1400" b="1" dirty="0"/>
              <a:t>«Συνολικά πόσο εύκολα ή δύσκολα ανταποκρίνεται η επιχείρησή σας στις υποχρεώσεις της τον τελευταίο χρόνο; Το επόμενο έτος;»</a:t>
            </a:r>
          </a:p>
        </p:txBody>
      </p:sp>
      <p:sp>
        <p:nvSpPr>
          <p:cNvPr id="16" name="Freeform 6"/>
          <p:cNvSpPr>
            <a:spLocks/>
          </p:cNvSpPr>
          <p:nvPr/>
        </p:nvSpPr>
        <p:spPr bwMode="auto">
          <a:xfrm>
            <a:off x="6230378" y="838201"/>
            <a:ext cx="2895600" cy="1060450"/>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‘Όπως είναι αναμενόμενο, οι μικρες επιχειρήσεις δυσκολεύονται περισσότερο να τα βγάλουν πέρα.</a:t>
            </a:r>
          </a:p>
        </p:txBody>
      </p:sp>
      <p:sp>
        <p:nvSpPr>
          <p:cNvPr id="17" name="Freeform 8"/>
          <p:cNvSpPr>
            <a:spLocks noEditPoints="1"/>
          </p:cNvSpPr>
          <p:nvPr/>
        </p:nvSpPr>
        <p:spPr bwMode="gray">
          <a:xfrm rot="9805007" flipH="1" flipV="1">
            <a:off x="5352480" y="1381906"/>
            <a:ext cx="783218" cy="243636"/>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cxnSp>
        <p:nvCxnSpPr>
          <p:cNvPr id="18" name="Gerade Verbindung 145"/>
          <p:cNvCxnSpPr/>
          <p:nvPr/>
        </p:nvCxnSpPr>
        <p:spPr bwMode="gray">
          <a:xfrm>
            <a:off x="2438400" y="1778000"/>
            <a:ext cx="0" cy="4551804"/>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4188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4505715" y="4405969"/>
            <a:ext cx="4485885" cy="22296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515630" y="4049556"/>
            <a:ext cx="4485885" cy="37628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Μέγεθος Επιχείρησης</a:t>
            </a:r>
            <a:endParaRPr lang="en-US" b="1" dirty="0"/>
          </a:p>
        </p:txBody>
      </p:sp>
      <p:sp>
        <p:nvSpPr>
          <p:cNvPr id="3" name="Rectangle 2"/>
          <p:cNvSpPr/>
          <p:nvPr/>
        </p:nvSpPr>
        <p:spPr>
          <a:xfrm>
            <a:off x="4495800" y="1728012"/>
            <a:ext cx="4495800" cy="22343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l-GR" dirty="0" smtClean="0"/>
              <a:t>Μεθοδολογία &amp; Προφίλ Δείγματος</a:t>
            </a:r>
            <a:endParaRPr lang="en-US" dirty="0"/>
          </a:p>
        </p:txBody>
      </p:sp>
      <p:sp>
        <p:nvSpPr>
          <p:cNvPr id="7" name="Content Placeholder 2"/>
          <p:cNvSpPr>
            <a:spLocks noGrp="1"/>
          </p:cNvSpPr>
          <p:nvPr>
            <p:ph sz="half" idx="4294967295"/>
          </p:nvPr>
        </p:nvSpPr>
        <p:spPr>
          <a:xfrm>
            <a:off x="366192" y="1377845"/>
            <a:ext cx="3824808" cy="4896544"/>
          </a:xfrm>
          <a:prstGeom prst="rect">
            <a:avLst/>
          </a:prstGeom>
          <a:noFill/>
        </p:spPr>
        <p:txBody>
          <a:bodyPr>
            <a:noAutofit/>
          </a:bodyPr>
          <a:lstStyle/>
          <a:p>
            <a:pPr marL="0" indent="0">
              <a:lnSpc>
                <a:spcPct val="130000"/>
              </a:lnSpc>
              <a:buNone/>
            </a:pPr>
            <a:r>
              <a:rPr lang="el-GR" sz="1400" b="1" dirty="0"/>
              <a:t>Μεθοδολογία</a:t>
            </a:r>
            <a:r>
              <a:rPr lang="en-US" sz="1400" b="1" dirty="0"/>
              <a:t>:</a:t>
            </a:r>
            <a:r>
              <a:rPr lang="en-US" sz="1400" dirty="0"/>
              <a:t> </a:t>
            </a:r>
            <a:r>
              <a:rPr lang="el-GR" sz="1400" dirty="0"/>
              <a:t>Ποσοτική Έρευνα σε επιχειρήσεις</a:t>
            </a:r>
            <a:r>
              <a:rPr lang="en-US" sz="1400" dirty="0"/>
              <a:t>, </a:t>
            </a:r>
            <a:r>
              <a:rPr lang="el-GR" sz="1400" dirty="0"/>
              <a:t>με τη χρήση δομημένου ερωτηματολογίου</a:t>
            </a:r>
            <a:r>
              <a:rPr lang="en-US" sz="1400" dirty="0"/>
              <a:t>. </a:t>
            </a:r>
          </a:p>
          <a:p>
            <a:pPr marL="400050" lvl="1" indent="0">
              <a:lnSpc>
                <a:spcPct val="130000"/>
              </a:lnSpc>
            </a:pPr>
            <a:r>
              <a:rPr lang="en-US" sz="1400" dirty="0"/>
              <a:t>  On line </a:t>
            </a:r>
            <a:r>
              <a:rPr lang="el-GR" sz="1400" dirty="0"/>
              <a:t> έρευνα (μέσω διαδικτύου)</a:t>
            </a:r>
            <a:endParaRPr lang="en-US" sz="1400" dirty="0"/>
          </a:p>
          <a:p>
            <a:pPr marL="400050" lvl="1" indent="0">
              <a:lnSpc>
                <a:spcPct val="130000"/>
              </a:lnSpc>
            </a:pPr>
            <a:r>
              <a:rPr lang="en-US" sz="1400" dirty="0"/>
              <a:t> </a:t>
            </a:r>
            <a:r>
              <a:rPr lang="el-GR" sz="1400" dirty="0"/>
              <a:t>Δειγματοληψία</a:t>
            </a:r>
            <a:r>
              <a:rPr lang="en-US" sz="1400" dirty="0"/>
              <a:t>: Quota </a:t>
            </a:r>
            <a:r>
              <a:rPr lang="el-GR" sz="1400" dirty="0"/>
              <a:t>σε κλάδο &amp; μέγεθος επιχείρησης (βάση κύκλου εργασιών</a:t>
            </a:r>
            <a:r>
              <a:rPr lang="el-GR" sz="1400" dirty="0" smtClean="0"/>
              <a:t>), </a:t>
            </a:r>
            <a:r>
              <a:rPr lang="en-US" sz="1400" dirty="0" smtClean="0"/>
              <a:t>Boost sample: </a:t>
            </a:r>
            <a:r>
              <a:rPr lang="el-GR" sz="1400" dirty="0" smtClean="0"/>
              <a:t>Μεγάλες επιχειρήσεις (με κύκλο εργασιών άνω των 50 εκατ. Ευρώ)</a:t>
            </a:r>
            <a:endParaRPr lang="en-US" sz="1400" dirty="0"/>
          </a:p>
          <a:p>
            <a:pPr marL="400050" lvl="1" indent="0">
              <a:lnSpc>
                <a:spcPct val="130000"/>
              </a:lnSpc>
            </a:pPr>
            <a:r>
              <a:rPr lang="en-US" sz="1400" dirty="0"/>
              <a:t> </a:t>
            </a:r>
            <a:r>
              <a:rPr lang="el-GR" sz="1400" dirty="0"/>
              <a:t>Διάρκεια ερωτηματολογίου</a:t>
            </a:r>
            <a:r>
              <a:rPr lang="en-US" sz="1400" dirty="0"/>
              <a:t>: </a:t>
            </a:r>
            <a:r>
              <a:rPr lang="el-GR" sz="1400" dirty="0"/>
              <a:t>5-7 λεπτά</a:t>
            </a:r>
            <a:endParaRPr lang="en-US" sz="1400" dirty="0"/>
          </a:p>
          <a:p>
            <a:pPr marL="0" indent="0">
              <a:lnSpc>
                <a:spcPct val="130000"/>
              </a:lnSpc>
              <a:buNone/>
            </a:pPr>
            <a:r>
              <a:rPr lang="el-GR" sz="1400" b="1" dirty="0"/>
              <a:t>Προφίλ και Μέγεθος Δείγματος</a:t>
            </a:r>
            <a:r>
              <a:rPr lang="en-US" sz="1400" b="1" dirty="0"/>
              <a:t>:</a:t>
            </a:r>
          </a:p>
          <a:p>
            <a:pPr lvl="1">
              <a:lnSpc>
                <a:spcPct val="130000"/>
              </a:lnSpc>
            </a:pPr>
            <a:r>
              <a:rPr lang="el-GR" sz="1400" dirty="0" smtClean="0"/>
              <a:t>Ν=</a:t>
            </a:r>
            <a:r>
              <a:rPr lang="en-US" sz="1400" dirty="0" smtClean="0"/>
              <a:t>300</a:t>
            </a:r>
            <a:r>
              <a:rPr lang="el-GR" sz="1400" dirty="0" smtClean="0"/>
              <a:t> </a:t>
            </a:r>
            <a:r>
              <a:rPr lang="el-GR" sz="1400" dirty="0" smtClean="0"/>
              <a:t>συμπληρωμένα </a:t>
            </a:r>
            <a:r>
              <a:rPr lang="el-GR" sz="1400" dirty="0"/>
              <a:t>ερωτηματολόγια</a:t>
            </a:r>
          </a:p>
          <a:p>
            <a:pPr lvl="1">
              <a:lnSpc>
                <a:spcPct val="130000"/>
              </a:lnSpc>
            </a:pPr>
            <a:r>
              <a:rPr lang="el-GR" sz="1400" dirty="0"/>
              <a:t>Από ανώτερα Στελέχη επιχειρήσεων</a:t>
            </a:r>
            <a:endParaRPr lang="en-US" sz="1400" dirty="0"/>
          </a:p>
          <a:p>
            <a:pPr lvl="1">
              <a:lnSpc>
                <a:spcPct val="130000"/>
              </a:lnSpc>
            </a:pPr>
            <a:r>
              <a:rPr lang="el-GR" sz="1400" dirty="0"/>
              <a:t>Επιχειρήσεις με έδρα στην Ελλάδα</a:t>
            </a:r>
          </a:p>
          <a:p>
            <a:pPr marL="0" lvl="1" indent="0">
              <a:lnSpc>
                <a:spcPct val="130000"/>
              </a:lnSpc>
              <a:buNone/>
            </a:pPr>
            <a:r>
              <a:rPr lang="el-GR" sz="1400" b="1" dirty="0"/>
              <a:t>Χρονοδιάγραμμα:</a:t>
            </a:r>
          </a:p>
          <a:p>
            <a:pPr lvl="1">
              <a:lnSpc>
                <a:spcPct val="130000"/>
              </a:lnSpc>
            </a:pPr>
            <a:r>
              <a:rPr lang="el-GR" sz="1400" dirty="0"/>
              <a:t>Η έρευνα πεδίου έγινε το χρονικό διάστημα 2/12/2015 έως 14/12/2015</a:t>
            </a:r>
          </a:p>
          <a:p>
            <a:pPr marL="457200" lvl="1" indent="0">
              <a:lnSpc>
                <a:spcPct val="130000"/>
              </a:lnSpc>
              <a:buNone/>
            </a:pPr>
            <a:endParaRPr lang="en-US" sz="1400" dirty="0" smtClean="0">
              <a:solidFill>
                <a:schemeClr val="bg1">
                  <a:lumMod val="50000"/>
                </a:schemeClr>
              </a:solidFill>
            </a:endParaRPr>
          </a:p>
          <a:p>
            <a:pPr lvl="1">
              <a:lnSpc>
                <a:spcPct val="125000"/>
              </a:lnSpc>
              <a:spcBef>
                <a:spcPts val="0"/>
              </a:spcBef>
              <a:buFont typeface="Wingdings" pitchFamily="2" charset="2"/>
              <a:buChar char="§"/>
            </a:pPr>
            <a:endParaRPr lang="en-US" sz="1400" b="1" dirty="0">
              <a:solidFill>
                <a:schemeClr val="bg1">
                  <a:lumMod val="50000"/>
                </a:schemeClr>
              </a:solidFill>
            </a:endParaRPr>
          </a:p>
        </p:txBody>
      </p:sp>
      <p:graphicFrame>
        <p:nvGraphicFramePr>
          <p:cNvPr id="21" name="Diagramm 971"/>
          <p:cNvGraphicFramePr/>
          <p:nvPr>
            <p:extLst>
              <p:ext uri="{D42A27DB-BD31-4B8C-83A1-F6EECF244321}">
                <p14:modId xmlns:p14="http://schemas.microsoft.com/office/powerpoint/2010/main" val="1275583409"/>
              </p:ext>
            </p:extLst>
          </p:nvPr>
        </p:nvGraphicFramePr>
        <p:xfrm>
          <a:off x="4525545" y="1675832"/>
          <a:ext cx="4008855" cy="2181638"/>
        </p:xfrm>
        <a:graphic>
          <a:graphicData uri="http://schemas.openxmlformats.org/drawingml/2006/chart">
            <c:chart xmlns:c="http://schemas.openxmlformats.org/drawingml/2006/chart" xmlns:r="http://schemas.openxmlformats.org/officeDocument/2006/relationships" r:id="rId2"/>
          </a:graphicData>
        </a:graphic>
      </p:graphicFrame>
      <p:sp>
        <p:nvSpPr>
          <p:cNvPr id="22" name="Textfeld 1025"/>
          <p:cNvSpPr txBox="1"/>
          <p:nvPr/>
        </p:nvSpPr>
        <p:spPr bwMode="gray">
          <a:xfrm>
            <a:off x="5115315" y="1386765"/>
            <a:ext cx="2733594" cy="361124"/>
          </a:xfrm>
          <a:prstGeom prst="rect">
            <a:avLst/>
          </a:prstGeom>
          <a:noFill/>
        </p:spPr>
        <p:txBody>
          <a:bodyPr wrap="square" lIns="72000" tIns="0" rIns="108000" bIns="0" rtlCol="0">
            <a:noAutofit/>
          </a:bodyPr>
          <a:lstStyle/>
          <a:p>
            <a:pPr algn="ctr">
              <a:spcAft>
                <a:spcPts val="300"/>
              </a:spcAft>
            </a:pPr>
            <a:r>
              <a:rPr lang="el-GR" sz="1600" b="1" dirty="0" smtClean="0">
                <a:solidFill>
                  <a:schemeClr val="bg1">
                    <a:lumMod val="50000"/>
                  </a:schemeClr>
                </a:solidFill>
              </a:rPr>
              <a:t>Κλάδος</a:t>
            </a:r>
            <a:endParaRPr lang="de-DE" sz="1600" dirty="0">
              <a:solidFill>
                <a:schemeClr val="bg1">
                  <a:lumMod val="50000"/>
                </a:schemeClr>
              </a:solidFill>
            </a:endParaRPr>
          </a:p>
        </p:txBody>
      </p:sp>
      <p:graphicFrame>
        <p:nvGraphicFramePr>
          <p:cNvPr id="23" name="Diagramm 971"/>
          <p:cNvGraphicFramePr/>
          <p:nvPr>
            <p:extLst>
              <p:ext uri="{D42A27DB-BD31-4B8C-83A1-F6EECF244321}">
                <p14:modId xmlns:p14="http://schemas.microsoft.com/office/powerpoint/2010/main" val="4097201374"/>
              </p:ext>
            </p:extLst>
          </p:nvPr>
        </p:nvGraphicFramePr>
        <p:xfrm>
          <a:off x="4603132" y="4425845"/>
          <a:ext cx="4310880" cy="2181638"/>
        </p:xfrm>
        <a:graphic>
          <a:graphicData uri="http://schemas.openxmlformats.org/drawingml/2006/chart">
            <c:chart xmlns:c="http://schemas.openxmlformats.org/drawingml/2006/chart" xmlns:r="http://schemas.openxmlformats.org/officeDocument/2006/relationships" r:id="rId3"/>
          </a:graphicData>
        </a:graphic>
      </p:graphicFrame>
      <p:sp>
        <p:nvSpPr>
          <p:cNvPr id="20" name="Rectangle 19"/>
          <p:cNvSpPr/>
          <p:nvPr/>
        </p:nvSpPr>
        <p:spPr>
          <a:xfrm>
            <a:off x="4505715" y="1371600"/>
            <a:ext cx="4495800" cy="37628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Κλάδος</a:t>
            </a:r>
            <a:endParaRPr lang="en-US" b="1" dirty="0"/>
          </a:p>
        </p:txBody>
      </p:sp>
      <p:sp>
        <p:nvSpPr>
          <p:cNvPr id="4" name="TextBox 3"/>
          <p:cNvSpPr txBox="1"/>
          <p:nvPr/>
        </p:nvSpPr>
        <p:spPr>
          <a:xfrm>
            <a:off x="6248400" y="3657600"/>
            <a:ext cx="2286000" cy="276999"/>
          </a:xfrm>
          <a:prstGeom prst="rect">
            <a:avLst/>
          </a:prstGeom>
          <a:noFill/>
        </p:spPr>
        <p:txBody>
          <a:bodyPr wrap="square" rtlCol="0">
            <a:spAutoFit/>
          </a:bodyPr>
          <a:lstStyle/>
          <a:p>
            <a:r>
              <a:rPr lang="el-GR" sz="1200" dirty="0" smtClean="0"/>
              <a:t>*δείγμα ζυγισμένο</a:t>
            </a:r>
            <a:endParaRPr lang="en-US" sz="1200" dirty="0"/>
          </a:p>
        </p:txBody>
      </p:sp>
      <p:sp>
        <p:nvSpPr>
          <p:cNvPr id="12" name="TextBox 11"/>
          <p:cNvSpPr txBox="1"/>
          <p:nvPr/>
        </p:nvSpPr>
        <p:spPr>
          <a:xfrm>
            <a:off x="6400800" y="6358646"/>
            <a:ext cx="2286000" cy="276999"/>
          </a:xfrm>
          <a:prstGeom prst="rect">
            <a:avLst/>
          </a:prstGeom>
          <a:noFill/>
        </p:spPr>
        <p:txBody>
          <a:bodyPr wrap="square" rtlCol="0">
            <a:spAutoFit/>
          </a:bodyPr>
          <a:lstStyle/>
          <a:p>
            <a:r>
              <a:rPr lang="el-GR" sz="1200" dirty="0" smtClean="0"/>
              <a:t>*δείγμα ζυγισμένο</a:t>
            </a:r>
            <a:endParaRPr lang="en-US" sz="1200" dirty="0"/>
          </a:p>
        </p:txBody>
      </p:sp>
    </p:spTree>
    <p:extLst>
      <p:ext uri="{BB962C8B-B14F-4D97-AF65-F5344CB8AC3E}">
        <p14:creationId xmlns:p14="http://schemas.microsoft.com/office/powerpoint/2010/main" val="1832452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Ανταπόκριση στις Υποχρεώσεις ανά Μέγεθος Επιχείρησης (2)</a:t>
            </a:r>
            <a:endParaRPr lang="en-US" dirty="0"/>
          </a:p>
        </p:txBody>
      </p:sp>
      <p:graphicFrame>
        <p:nvGraphicFramePr>
          <p:cNvPr id="3" name="Chart 2"/>
          <p:cNvGraphicFramePr/>
          <p:nvPr>
            <p:extLst>
              <p:ext uri="{D42A27DB-BD31-4B8C-83A1-F6EECF244321}">
                <p14:modId xmlns:p14="http://schemas.microsoft.com/office/powerpoint/2010/main" val="20921526"/>
              </p:ext>
            </p:extLst>
          </p:nvPr>
        </p:nvGraphicFramePr>
        <p:xfrm>
          <a:off x="557981" y="1625600"/>
          <a:ext cx="8458200" cy="2489200"/>
        </p:xfrm>
        <a:graphic>
          <a:graphicData uri="http://schemas.openxmlformats.org/drawingml/2006/chart">
            <c:chart xmlns:c="http://schemas.openxmlformats.org/drawingml/2006/chart" xmlns:r="http://schemas.openxmlformats.org/officeDocument/2006/relationships" r:id="rId2"/>
          </a:graphicData>
        </a:graphic>
      </p:graphicFrame>
      <p:sp>
        <p:nvSpPr>
          <p:cNvPr id="27" name="Pentagon 26"/>
          <p:cNvSpPr/>
          <p:nvPr/>
        </p:nvSpPr>
        <p:spPr>
          <a:xfrm>
            <a:off x="457200" y="2006600"/>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entagon 28"/>
          <p:cNvSpPr/>
          <p:nvPr/>
        </p:nvSpPr>
        <p:spPr>
          <a:xfrm>
            <a:off x="457200" y="4597400"/>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rot="16200000">
            <a:off x="-16877" y="2126734"/>
            <a:ext cx="1219200" cy="369332"/>
          </a:xfrm>
          <a:prstGeom prst="rect">
            <a:avLst/>
          </a:prstGeom>
          <a:noFill/>
        </p:spPr>
        <p:txBody>
          <a:bodyPr wrap="square" rtlCol="0">
            <a:spAutoFit/>
          </a:bodyPr>
          <a:lstStyle/>
          <a:p>
            <a:r>
              <a:rPr lang="el-GR" b="1" dirty="0" smtClean="0">
                <a:solidFill>
                  <a:schemeClr val="bg1"/>
                </a:solidFill>
              </a:rPr>
              <a:t>2015</a:t>
            </a:r>
            <a:endParaRPr lang="en-US" b="1" dirty="0">
              <a:solidFill>
                <a:schemeClr val="bg1"/>
              </a:solidFill>
            </a:endParaRPr>
          </a:p>
        </p:txBody>
      </p:sp>
      <p:sp>
        <p:nvSpPr>
          <p:cNvPr id="30" name="TextBox 29"/>
          <p:cNvSpPr txBox="1"/>
          <p:nvPr/>
        </p:nvSpPr>
        <p:spPr>
          <a:xfrm rot="16200000">
            <a:off x="-16877" y="4717534"/>
            <a:ext cx="1219200" cy="369332"/>
          </a:xfrm>
          <a:prstGeom prst="rect">
            <a:avLst/>
          </a:prstGeom>
          <a:noFill/>
        </p:spPr>
        <p:txBody>
          <a:bodyPr wrap="square" rtlCol="0">
            <a:spAutoFit/>
          </a:bodyPr>
          <a:lstStyle/>
          <a:p>
            <a:r>
              <a:rPr lang="el-GR" b="1" dirty="0" smtClean="0">
                <a:solidFill>
                  <a:schemeClr val="bg1"/>
                </a:solidFill>
              </a:rPr>
              <a:t>2016</a:t>
            </a:r>
            <a:endParaRPr lang="en-US" b="1" dirty="0">
              <a:solidFill>
                <a:schemeClr val="bg1"/>
              </a:solidFill>
            </a:endParaRPr>
          </a:p>
        </p:txBody>
      </p:sp>
      <p:graphicFrame>
        <p:nvGraphicFramePr>
          <p:cNvPr id="15" name="Chart 14"/>
          <p:cNvGraphicFramePr/>
          <p:nvPr>
            <p:extLst>
              <p:ext uri="{D42A27DB-BD31-4B8C-83A1-F6EECF244321}">
                <p14:modId xmlns:p14="http://schemas.microsoft.com/office/powerpoint/2010/main" val="2056277158"/>
              </p:ext>
            </p:extLst>
          </p:nvPr>
        </p:nvGraphicFramePr>
        <p:xfrm>
          <a:off x="592722" y="4064000"/>
          <a:ext cx="8458200" cy="2489200"/>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hteck 206"/>
          <p:cNvSpPr/>
          <p:nvPr/>
        </p:nvSpPr>
        <p:spPr bwMode="gray">
          <a:xfrm>
            <a:off x="609600" y="1030991"/>
            <a:ext cx="8229600" cy="721609"/>
          </a:xfrm>
          <a:prstGeom prst="rect">
            <a:avLst/>
          </a:prstGeom>
        </p:spPr>
        <p:txBody>
          <a:bodyPr wrap="square" lIns="72000" tIns="0" rIns="180000" bIns="0">
            <a:noAutofit/>
          </a:bodyPr>
          <a:lstStyle/>
          <a:p>
            <a:pPr>
              <a:spcAft>
                <a:spcPts val="300"/>
              </a:spcAft>
            </a:pPr>
            <a:r>
              <a:rPr lang="el-GR" sz="1400" b="1" dirty="0"/>
              <a:t>«Συνολικά πόσο εύκολα ή δύσκολα ανταποκρίνεται η επιχείρησή σας στις υποχρεώσεις της τον τελευταίο χρόνο; Το επόμενο έτος;»</a:t>
            </a:r>
          </a:p>
        </p:txBody>
      </p:sp>
      <p:sp>
        <p:nvSpPr>
          <p:cNvPr id="6" name="TextBox 5"/>
          <p:cNvSpPr txBox="1"/>
          <p:nvPr/>
        </p:nvSpPr>
        <p:spPr>
          <a:xfrm>
            <a:off x="5105400" y="6553200"/>
            <a:ext cx="2362200" cy="276999"/>
          </a:xfrm>
          <a:prstGeom prst="rect">
            <a:avLst/>
          </a:prstGeom>
          <a:noFill/>
        </p:spPr>
        <p:txBody>
          <a:bodyPr wrap="square" rtlCol="0">
            <a:spAutoFit/>
          </a:bodyPr>
          <a:lstStyle/>
          <a:p>
            <a:r>
              <a:rPr lang="el-GR" sz="1200" dirty="0" smtClean="0"/>
              <a:t>* Πολύ μικρό δείγμα</a:t>
            </a:r>
            <a:endParaRPr lang="en-US" sz="1200" dirty="0"/>
          </a:p>
        </p:txBody>
      </p:sp>
      <p:cxnSp>
        <p:nvCxnSpPr>
          <p:cNvPr id="18" name="Gerade Verbindung 145"/>
          <p:cNvCxnSpPr/>
          <p:nvPr/>
        </p:nvCxnSpPr>
        <p:spPr bwMode="gray">
          <a:xfrm>
            <a:off x="2133600" y="1778000"/>
            <a:ext cx="0" cy="4551804"/>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8248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Εμπόδια για την Ανάπτυξη των Εργασιών</a:t>
            </a:r>
            <a:r>
              <a:rPr lang="en-US" dirty="0" smtClean="0"/>
              <a:t>Context</a:t>
            </a:r>
            <a:endParaRPr lang="en-US" dirty="0"/>
          </a:p>
        </p:txBody>
      </p:sp>
      <p:sp>
        <p:nvSpPr>
          <p:cNvPr id="14" name="Textfeld 205"/>
          <p:cNvSpPr txBox="1"/>
          <p:nvPr/>
        </p:nvSpPr>
        <p:spPr bwMode="gray">
          <a:xfrm>
            <a:off x="533399" y="1147299"/>
            <a:ext cx="2895601" cy="1080689"/>
          </a:xfrm>
          <a:prstGeom prst="rect">
            <a:avLst/>
          </a:prstGeom>
          <a:noFill/>
        </p:spPr>
        <p:txBody>
          <a:bodyPr wrap="square" lIns="72000" tIns="0" rIns="180000" bIns="0" rtlCol="0">
            <a:noAutofit/>
          </a:bodyPr>
          <a:lstStyle/>
          <a:p>
            <a:pPr lvl="0">
              <a:lnSpc>
                <a:spcPct val="85000"/>
              </a:lnSpc>
              <a:spcAft>
                <a:spcPts val="300"/>
              </a:spcAft>
            </a:pPr>
            <a:r>
              <a:rPr lang="el-GR" sz="2400" b="1" dirty="0" smtClean="0">
                <a:solidFill>
                  <a:srgbClr val="9BBB59"/>
                </a:solidFill>
              </a:rPr>
              <a:t>Πολιτική Αστάθεια &amp; Φορολογία</a:t>
            </a:r>
            <a:endParaRPr lang="de-DE" sz="2400" dirty="0">
              <a:solidFill>
                <a:srgbClr val="9BBB59"/>
              </a:solidFill>
            </a:endParaRPr>
          </a:p>
        </p:txBody>
      </p:sp>
      <p:sp>
        <p:nvSpPr>
          <p:cNvPr id="15" name="Rechteck 206"/>
          <p:cNvSpPr/>
          <p:nvPr/>
        </p:nvSpPr>
        <p:spPr bwMode="gray">
          <a:xfrm>
            <a:off x="533400" y="1828800"/>
            <a:ext cx="2665072" cy="721609"/>
          </a:xfrm>
          <a:prstGeom prst="rect">
            <a:avLst/>
          </a:prstGeom>
        </p:spPr>
        <p:txBody>
          <a:bodyPr wrap="square" lIns="72000" tIns="0" rIns="180000" bIns="0">
            <a:noAutofit/>
          </a:bodyPr>
          <a:lstStyle/>
          <a:p>
            <a:pPr>
              <a:spcAft>
                <a:spcPts val="300"/>
              </a:spcAft>
            </a:pPr>
            <a:r>
              <a:rPr lang="el-GR" sz="1400" b="1" dirty="0" smtClean="0"/>
              <a:t>«</a:t>
            </a:r>
            <a:r>
              <a:rPr lang="el-GR" sz="1400" b="1" dirty="0"/>
              <a:t>Ποιό από τα παρακάτω εμπόδια θεωρείτε ότι είναι το πιο σημαντικό για την ανάπτυξη των εργασιών της επιχείρησή σας τη δεδομένη χρονική περίοδο</a:t>
            </a:r>
            <a:r>
              <a:rPr lang="el-GR" sz="1400" b="1" dirty="0" smtClean="0"/>
              <a:t>;»</a:t>
            </a:r>
            <a:endParaRPr lang="el-GR" sz="1400" b="1" dirty="0"/>
          </a:p>
        </p:txBody>
      </p:sp>
      <p:sp>
        <p:nvSpPr>
          <p:cNvPr id="16" name="Rechteck 216"/>
          <p:cNvSpPr/>
          <p:nvPr/>
        </p:nvSpPr>
        <p:spPr bwMode="gray">
          <a:xfrm>
            <a:off x="533400" y="3200400"/>
            <a:ext cx="2971800" cy="3420594"/>
          </a:xfrm>
          <a:prstGeom prst="rect">
            <a:avLst/>
          </a:prstGeom>
        </p:spPr>
        <p:txBody>
          <a:bodyPr wrap="square" lIns="72000" tIns="0" rIns="180000" bIns="0">
            <a:noAutofit/>
          </a:bodyPr>
          <a:lstStyle/>
          <a:p>
            <a:r>
              <a:rPr lang="el-GR" sz="1400" dirty="0" smtClean="0"/>
              <a:t>Η πολιτική αστάθεια και η υψηλή φορολογία θεωρούνται από το σύνολο των επιχειρήσεων ως τα δυο πιο σημαντικά εμπόδια για την ανάπτυξη τους. </a:t>
            </a:r>
          </a:p>
          <a:p>
            <a:r>
              <a:rPr lang="el-GR" sz="1400" b="1" dirty="0" smtClean="0"/>
              <a:t>Σε σχέση με το σύνολο, οι μικρές επιχειρήσεις θεωρούν την φορολογία ως σημαντικό εμπόδιο ενώ οι μεγάλες την έλλειψη ρευστότητας από τις τράπεζες. </a:t>
            </a:r>
          </a:p>
          <a:p>
            <a:r>
              <a:rPr lang="el-GR" sz="1400" dirty="0" smtClean="0"/>
              <a:t>Ως προς τον κλάδο, η μεταποίηση εμποδίζεται σε σχέση με το σύνολο, λιγότερο από την πολιτική αστάθεια και περισσότερο από την έλλειψη ρευστότητας.</a:t>
            </a:r>
            <a:endParaRPr lang="de-DE" sz="1400" dirty="0"/>
          </a:p>
        </p:txBody>
      </p:sp>
      <p:cxnSp>
        <p:nvCxnSpPr>
          <p:cNvPr id="17" name="Gerade Verbindung 145"/>
          <p:cNvCxnSpPr/>
          <p:nvPr/>
        </p:nvCxnSpPr>
        <p:spPr bwMode="gray">
          <a:xfrm>
            <a:off x="3428999" y="1066800"/>
            <a:ext cx="1" cy="5390004"/>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4" name="Chart 3"/>
          <p:cNvGraphicFramePr/>
          <p:nvPr>
            <p:extLst>
              <p:ext uri="{D42A27DB-BD31-4B8C-83A1-F6EECF244321}">
                <p14:modId xmlns:p14="http://schemas.microsoft.com/office/powerpoint/2010/main" val="2896808018"/>
              </p:ext>
            </p:extLst>
          </p:nvPr>
        </p:nvGraphicFramePr>
        <p:xfrm>
          <a:off x="3428999" y="1323402"/>
          <a:ext cx="60960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1133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Εμπόδια για την Ανάπτυξη των Εργασιών ανά Κλάδο</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80573670"/>
              </p:ext>
            </p:extLst>
          </p:nvPr>
        </p:nvGraphicFramePr>
        <p:xfrm>
          <a:off x="685800" y="1219200"/>
          <a:ext cx="7772400" cy="4886325"/>
        </p:xfrm>
        <a:graphic>
          <a:graphicData uri="http://schemas.openxmlformats.org/drawingml/2006/table">
            <a:tbl>
              <a:tblPr firstRow="1" bandRow="1">
                <a:tableStyleId>{5C22544A-7EE6-4342-B048-85BDC9FD1C3A}</a:tableStyleId>
              </a:tblPr>
              <a:tblGrid>
                <a:gridCol w="2590800"/>
                <a:gridCol w="1219200"/>
                <a:gridCol w="1295400"/>
                <a:gridCol w="1295400"/>
                <a:gridCol w="1371600"/>
              </a:tblGrid>
              <a:tr h="542925">
                <a:tc>
                  <a:txBody>
                    <a:bodyPr/>
                    <a:lstStyle/>
                    <a:p>
                      <a:endParaRPr lang="en-US" dirty="0"/>
                    </a:p>
                  </a:txBody>
                  <a:tcPr/>
                </a:tc>
                <a:tc>
                  <a:txBody>
                    <a:bodyPr/>
                    <a:lstStyle/>
                    <a:p>
                      <a:pPr algn="ctr"/>
                      <a:r>
                        <a:rPr lang="el-GR" sz="1600" dirty="0" smtClean="0"/>
                        <a:t>Σύνολο</a:t>
                      </a:r>
                      <a:endParaRPr lang="en-US" sz="1600" dirty="0"/>
                    </a:p>
                  </a:txBody>
                  <a:tcPr anchor="ctr"/>
                </a:tc>
                <a:tc>
                  <a:txBody>
                    <a:bodyPr/>
                    <a:lstStyle/>
                    <a:p>
                      <a:pPr algn="ctr"/>
                      <a:r>
                        <a:rPr lang="el-GR" sz="1600" dirty="0" smtClean="0"/>
                        <a:t>Υπηρεσίες</a:t>
                      </a:r>
                      <a:endParaRPr lang="en-US" sz="1600" dirty="0"/>
                    </a:p>
                  </a:txBody>
                  <a:tcPr anchor="ctr"/>
                </a:tc>
                <a:tc>
                  <a:txBody>
                    <a:bodyPr/>
                    <a:lstStyle/>
                    <a:p>
                      <a:pPr algn="ctr"/>
                      <a:r>
                        <a:rPr lang="el-GR" sz="1600" dirty="0" smtClean="0"/>
                        <a:t>Εμπόριο</a:t>
                      </a:r>
                      <a:endParaRPr lang="en-US" sz="1600" dirty="0"/>
                    </a:p>
                  </a:txBody>
                  <a:tcPr anchor="ctr"/>
                </a:tc>
                <a:tc>
                  <a:txBody>
                    <a:bodyPr/>
                    <a:lstStyle/>
                    <a:p>
                      <a:pPr algn="ctr"/>
                      <a:r>
                        <a:rPr lang="el-GR" sz="1600" dirty="0" smtClean="0"/>
                        <a:t>Μεταποίηση</a:t>
                      </a:r>
                      <a:endParaRPr lang="en-US" sz="1600" dirty="0"/>
                    </a:p>
                  </a:txBody>
                  <a:tcPr anchor="ctr"/>
                </a:tc>
              </a:tr>
              <a:tr h="542925">
                <a:tc>
                  <a:txBody>
                    <a:bodyPr/>
                    <a:lstStyle/>
                    <a:p>
                      <a:pPr algn="l" fontAlgn="b"/>
                      <a:r>
                        <a:rPr lang="el-GR" sz="1400" b="0" i="0" u="none" strike="noStrike" dirty="0">
                          <a:effectLst/>
                          <a:latin typeface="+mj-lt"/>
                        </a:rPr>
                        <a:t>Πολιτική Αστάθεια</a:t>
                      </a:r>
                    </a:p>
                  </a:txBody>
                  <a:tcPr marL="182880" marR="9525" marT="9525" marB="0" anchor="ctr"/>
                </a:tc>
                <a:tc>
                  <a:txBody>
                    <a:bodyPr/>
                    <a:lstStyle/>
                    <a:p>
                      <a:pPr algn="ctr" fontAlgn="b"/>
                      <a:r>
                        <a:rPr lang="en-US" sz="1400" b="0" i="0" u="none" strike="noStrike" dirty="0">
                          <a:effectLst/>
                          <a:latin typeface="+mn-lt"/>
                        </a:rPr>
                        <a:t>40%</a:t>
                      </a:r>
                    </a:p>
                  </a:txBody>
                  <a:tcPr marL="9525" marR="9525" marT="9525" marB="0" anchor="ctr"/>
                </a:tc>
                <a:tc>
                  <a:txBody>
                    <a:bodyPr/>
                    <a:lstStyle/>
                    <a:p>
                      <a:pPr algn="ctr" fontAlgn="b"/>
                      <a:r>
                        <a:rPr lang="en-US" sz="1400" b="0" i="0" u="none" strike="noStrike">
                          <a:effectLst/>
                          <a:latin typeface="+mj-lt"/>
                        </a:rPr>
                        <a:t>43%</a:t>
                      </a:r>
                    </a:p>
                  </a:txBody>
                  <a:tcPr marL="9525" marR="9525" marT="9525" marB="0" anchor="ctr"/>
                </a:tc>
                <a:tc>
                  <a:txBody>
                    <a:bodyPr/>
                    <a:lstStyle/>
                    <a:p>
                      <a:pPr algn="ctr" fontAlgn="b"/>
                      <a:r>
                        <a:rPr lang="en-US" sz="1400" b="0" i="0" u="none" strike="noStrike">
                          <a:effectLst/>
                          <a:latin typeface="+mj-lt"/>
                        </a:rPr>
                        <a:t>43%</a:t>
                      </a:r>
                    </a:p>
                  </a:txBody>
                  <a:tcPr marL="9525" marR="9525" marT="9525" marB="0" anchor="ctr"/>
                </a:tc>
                <a:tc>
                  <a:txBody>
                    <a:bodyPr/>
                    <a:lstStyle/>
                    <a:p>
                      <a:pPr algn="ctr" fontAlgn="b"/>
                      <a:r>
                        <a:rPr lang="en-US" sz="1400" b="0" i="0" u="none" strike="noStrike">
                          <a:effectLst/>
                          <a:latin typeface="+mj-lt"/>
                        </a:rPr>
                        <a:t>22%</a:t>
                      </a:r>
                    </a:p>
                  </a:txBody>
                  <a:tcPr marL="9525" marR="9525" marT="9525" marB="0" anchor="ctr"/>
                </a:tc>
              </a:tr>
              <a:tr h="542925">
                <a:tc>
                  <a:txBody>
                    <a:bodyPr/>
                    <a:lstStyle/>
                    <a:p>
                      <a:pPr algn="l" fontAlgn="b"/>
                      <a:r>
                        <a:rPr lang="el-GR" sz="1400" b="0" i="0" u="none" strike="noStrike" dirty="0">
                          <a:effectLst/>
                          <a:latin typeface="+mj-lt"/>
                        </a:rPr>
                        <a:t>Φορολογία</a:t>
                      </a:r>
                    </a:p>
                  </a:txBody>
                  <a:tcPr marL="182880" marR="9525" marT="9525" marB="0" anchor="ctr"/>
                </a:tc>
                <a:tc>
                  <a:txBody>
                    <a:bodyPr/>
                    <a:lstStyle/>
                    <a:p>
                      <a:pPr algn="ctr" fontAlgn="b"/>
                      <a:r>
                        <a:rPr lang="en-US" sz="1400" b="0" i="0" u="none" strike="noStrike" dirty="0">
                          <a:effectLst/>
                          <a:latin typeface="+mn-lt"/>
                        </a:rPr>
                        <a:t>26%</a:t>
                      </a:r>
                    </a:p>
                  </a:txBody>
                  <a:tcPr marL="9525" marR="9525" marT="9525" marB="0" anchor="ctr"/>
                </a:tc>
                <a:tc>
                  <a:txBody>
                    <a:bodyPr/>
                    <a:lstStyle/>
                    <a:p>
                      <a:pPr algn="ctr" fontAlgn="b"/>
                      <a:r>
                        <a:rPr lang="en-US" sz="1400" b="0" i="0" u="none" strike="noStrike">
                          <a:effectLst/>
                          <a:latin typeface="+mj-lt"/>
                        </a:rPr>
                        <a:t>26%</a:t>
                      </a:r>
                    </a:p>
                  </a:txBody>
                  <a:tcPr marL="9525" marR="9525" marT="9525" marB="0" anchor="ctr">
                    <a:solidFill>
                      <a:srgbClr val="E9EDF4"/>
                    </a:solidFill>
                  </a:tcPr>
                </a:tc>
                <a:tc>
                  <a:txBody>
                    <a:bodyPr/>
                    <a:lstStyle/>
                    <a:p>
                      <a:pPr algn="ctr" fontAlgn="b"/>
                      <a:r>
                        <a:rPr lang="en-US" sz="1400" b="0" i="0" u="none" strike="noStrike">
                          <a:effectLst/>
                          <a:latin typeface="+mj-lt"/>
                        </a:rPr>
                        <a:t>19%</a:t>
                      </a:r>
                    </a:p>
                  </a:txBody>
                  <a:tcPr marL="9525" marR="9525" marT="9525" marB="0" anchor="ctr"/>
                </a:tc>
                <a:tc>
                  <a:txBody>
                    <a:bodyPr/>
                    <a:lstStyle/>
                    <a:p>
                      <a:pPr algn="ctr" fontAlgn="b"/>
                      <a:r>
                        <a:rPr lang="en-US" sz="1400" b="0" i="0" u="none" strike="noStrike">
                          <a:effectLst/>
                          <a:latin typeface="+mj-lt"/>
                        </a:rPr>
                        <a:t>30%</a:t>
                      </a:r>
                    </a:p>
                  </a:txBody>
                  <a:tcPr marL="9525" marR="9525" marT="9525" marB="0" anchor="ctr"/>
                </a:tc>
              </a:tr>
              <a:tr h="542925">
                <a:tc>
                  <a:txBody>
                    <a:bodyPr/>
                    <a:lstStyle/>
                    <a:p>
                      <a:pPr algn="l" fontAlgn="b"/>
                      <a:r>
                        <a:rPr lang="el-GR" sz="1400" b="0" i="0" u="none" strike="noStrike" dirty="0">
                          <a:effectLst/>
                          <a:latin typeface="+mj-lt"/>
                        </a:rPr>
                        <a:t>Περιορισμοί Κεφαλαίων</a:t>
                      </a:r>
                    </a:p>
                  </a:txBody>
                  <a:tcPr marL="182880" marR="9525" marT="9525" marB="0" anchor="ctr"/>
                </a:tc>
                <a:tc>
                  <a:txBody>
                    <a:bodyPr/>
                    <a:lstStyle/>
                    <a:p>
                      <a:pPr algn="ctr" fontAlgn="b"/>
                      <a:r>
                        <a:rPr lang="en-US" sz="1400" b="0" i="0" u="none" strike="noStrike">
                          <a:effectLst/>
                          <a:latin typeface="+mn-lt"/>
                        </a:rPr>
                        <a:t>9%</a:t>
                      </a:r>
                    </a:p>
                  </a:txBody>
                  <a:tcPr marL="9525" marR="9525" marT="9525" marB="0" anchor="ctr"/>
                </a:tc>
                <a:tc>
                  <a:txBody>
                    <a:bodyPr/>
                    <a:lstStyle/>
                    <a:p>
                      <a:pPr algn="ctr" fontAlgn="b"/>
                      <a:r>
                        <a:rPr lang="en-US" sz="1400" b="0" i="0" u="none" strike="noStrike">
                          <a:effectLst/>
                          <a:latin typeface="+mj-lt"/>
                        </a:rPr>
                        <a:t>6%</a:t>
                      </a:r>
                    </a:p>
                  </a:txBody>
                  <a:tcPr marL="9525" marR="9525" marT="9525" marB="0" anchor="ctr"/>
                </a:tc>
                <a:tc>
                  <a:txBody>
                    <a:bodyPr/>
                    <a:lstStyle/>
                    <a:p>
                      <a:pPr algn="ctr" fontAlgn="b"/>
                      <a:r>
                        <a:rPr lang="en-US" sz="1400" b="0" i="0" u="none" strike="noStrike" dirty="0">
                          <a:effectLst/>
                          <a:latin typeface="+mj-lt"/>
                        </a:rPr>
                        <a:t>15%</a:t>
                      </a:r>
                    </a:p>
                  </a:txBody>
                  <a:tcPr marL="9525" marR="9525" marT="9525" marB="0" anchor="ctr">
                    <a:solidFill>
                      <a:schemeClr val="accent6"/>
                    </a:solidFill>
                  </a:tcPr>
                </a:tc>
                <a:tc>
                  <a:txBody>
                    <a:bodyPr/>
                    <a:lstStyle/>
                    <a:p>
                      <a:pPr algn="ctr" fontAlgn="b"/>
                      <a:r>
                        <a:rPr lang="en-US" sz="1400" b="0" i="0" u="none" strike="noStrike" dirty="0">
                          <a:effectLst/>
                          <a:latin typeface="+mj-lt"/>
                        </a:rPr>
                        <a:t>14%</a:t>
                      </a:r>
                    </a:p>
                  </a:txBody>
                  <a:tcPr marL="9525" marR="9525" marT="9525" marB="0" anchor="ctr">
                    <a:solidFill>
                      <a:schemeClr val="accent6"/>
                    </a:solidFill>
                  </a:tcPr>
                </a:tc>
              </a:tr>
              <a:tr h="542925">
                <a:tc>
                  <a:txBody>
                    <a:bodyPr/>
                    <a:lstStyle/>
                    <a:p>
                      <a:pPr algn="l" fontAlgn="b"/>
                      <a:r>
                        <a:rPr lang="el-GR" sz="1400" b="0" i="0" u="none" strike="noStrike" dirty="0">
                          <a:effectLst/>
                          <a:latin typeface="+mj-lt"/>
                        </a:rPr>
                        <a:t>Υψηλές Ασφαλιστικές Εισφορές</a:t>
                      </a:r>
                    </a:p>
                  </a:txBody>
                  <a:tcPr marL="182880" marR="9525" marT="9525" marB="0" anchor="ctr"/>
                </a:tc>
                <a:tc>
                  <a:txBody>
                    <a:bodyPr/>
                    <a:lstStyle/>
                    <a:p>
                      <a:pPr algn="ctr" fontAlgn="b"/>
                      <a:r>
                        <a:rPr lang="en-US" sz="1400" b="0" i="0" u="none" strike="noStrike">
                          <a:effectLst/>
                          <a:latin typeface="+mn-lt"/>
                        </a:rPr>
                        <a:t>7%</a:t>
                      </a:r>
                    </a:p>
                  </a:txBody>
                  <a:tcPr marL="9525" marR="9525" marT="9525" marB="0" anchor="ctr"/>
                </a:tc>
                <a:tc>
                  <a:txBody>
                    <a:bodyPr/>
                    <a:lstStyle/>
                    <a:p>
                      <a:pPr algn="ctr" fontAlgn="b"/>
                      <a:r>
                        <a:rPr lang="en-US" sz="1400" b="0" i="0" u="none" strike="noStrike">
                          <a:effectLst/>
                          <a:latin typeface="+mj-lt"/>
                        </a:rPr>
                        <a:t>8%</a:t>
                      </a:r>
                    </a:p>
                  </a:txBody>
                  <a:tcPr marL="9525" marR="9525" marT="9525" marB="0" anchor="ctr"/>
                </a:tc>
                <a:tc>
                  <a:txBody>
                    <a:bodyPr/>
                    <a:lstStyle/>
                    <a:p>
                      <a:pPr algn="ctr" fontAlgn="b"/>
                      <a:r>
                        <a:rPr lang="en-US" sz="1400" b="0" i="0" u="none" strike="noStrike">
                          <a:effectLst/>
                          <a:latin typeface="+mj-lt"/>
                        </a:rPr>
                        <a:t>3%</a:t>
                      </a:r>
                    </a:p>
                  </a:txBody>
                  <a:tcPr marL="9525" marR="9525" marT="9525" marB="0" anchor="ctr"/>
                </a:tc>
                <a:tc>
                  <a:txBody>
                    <a:bodyPr/>
                    <a:lstStyle/>
                    <a:p>
                      <a:pPr algn="ctr" fontAlgn="b"/>
                      <a:r>
                        <a:rPr lang="en-US" sz="1400" b="0" i="0" u="none" strike="noStrike">
                          <a:effectLst/>
                          <a:latin typeface="+mj-lt"/>
                        </a:rPr>
                        <a:t>6%</a:t>
                      </a:r>
                    </a:p>
                  </a:txBody>
                  <a:tcPr marL="9525" marR="9525" marT="9525" marB="0" anchor="ctr"/>
                </a:tc>
              </a:tr>
              <a:tr h="542925">
                <a:tc>
                  <a:txBody>
                    <a:bodyPr/>
                    <a:lstStyle/>
                    <a:p>
                      <a:pPr algn="l" fontAlgn="b"/>
                      <a:r>
                        <a:rPr lang="el-GR" sz="1400" b="0" i="0" u="none" strike="noStrike" dirty="0">
                          <a:effectLst/>
                          <a:latin typeface="+mj-lt"/>
                        </a:rPr>
                        <a:t>Έλλειψη Ρευστότητας από την τράπεζα</a:t>
                      </a:r>
                    </a:p>
                  </a:txBody>
                  <a:tcPr marL="182880" marR="9525" marT="9525" marB="0" anchor="ctr"/>
                </a:tc>
                <a:tc>
                  <a:txBody>
                    <a:bodyPr/>
                    <a:lstStyle/>
                    <a:p>
                      <a:pPr algn="ctr" fontAlgn="b"/>
                      <a:r>
                        <a:rPr lang="en-US" sz="1400" b="0" i="0" u="none" strike="noStrike">
                          <a:effectLst/>
                          <a:latin typeface="+mn-lt"/>
                        </a:rPr>
                        <a:t>6%</a:t>
                      </a:r>
                    </a:p>
                  </a:txBody>
                  <a:tcPr marL="9525" marR="9525" marT="9525" marB="0" anchor="ctr"/>
                </a:tc>
                <a:tc>
                  <a:txBody>
                    <a:bodyPr/>
                    <a:lstStyle/>
                    <a:p>
                      <a:pPr algn="ctr" fontAlgn="b"/>
                      <a:r>
                        <a:rPr lang="en-US" sz="1400" b="0" i="0" u="none" strike="noStrike">
                          <a:effectLst/>
                          <a:latin typeface="+mj-lt"/>
                        </a:rPr>
                        <a:t>5%</a:t>
                      </a:r>
                    </a:p>
                  </a:txBody>
                  <a:tcPr marL="9525" marR="9525" marT="9525" marB="0" anchor="ctr"/>
                </a:tc>
                <a:tc>
                  <a:txBody>
                    <a:bodyPr/>
                    <a:lstStyle/>
                    <a:p>
                      <a:pPr algn="ctr" fontAlgn="b"/>
                      <a:r>
                        <a:rPr lang="en-US" sz="1400" b="0" i="0" u="none" strike="noStrike">
                          <a:effectLst/>
                          <a:latin typeface="+mj-lt"/>
                        </a:rPr>
                        <a:t>8%</a:t>
                      </a:r>
                    </a:p>
                  </a:txBody>
                  <a:tcPr marL="9525" marR="9525" marT="9525" marB="0" anchor="ctr">
                    <a:solidFill>
                      <a:srgbClr val="D0D8E8"/>
                    </a:solidFill>
                  </a:tcPr>
                </a:tc>
                <a:tc>
                  <a:txBody>
                    <a:bodyPr/>
                    <a:lstStyle/>
                    <a:p>
                      <a:pPr algn="ctr" fontAlgn="b"/>
                      <a:r>
                        <a:rPr lang="en-US" sz="1400" b="0" i="0" u="none" strike="noStrike" dirty="0">
                          <a:effectLst/>
                          <a:latin typeface="+mj-lt"/>
                        </a:rPr>
                        <a:t>11%</a:t>
                      </a:r>
                    </a:p>
                  </a:txBody>
                  <a:tcPr marL="9525" marR="9525" marT="9525" marB="0" anchor="ctr">
                    <a:solidFill>
                      <a:schemeClr val="accent6"/>
                    </a:solidFill>
                  </a:tcPr>
                </a:tc>
              </a:tr>
              <a:tr h="542925">
                <a:tc>
                  <a:txBody>
                    <a:bodyPr/>
                    <a:lstStyle/>
                    <a:p>
                      <a:pPr algn="l" fontAlgn="b"/>
                      <a:r>
                        <a:rPr lang="el-GR" sz="1400" b="0" i="0" u="none" strike="noStrike" dirty="0">
                          <a:effectLst/>
                          <a:latin typeface="+mj-lt"/>
                        </a:rPr>
                        <a:t>Γραφειοκρατία</a:t>
                      </a:r>
                    </a:p>
                  </a:txBody>
                  <a:tcPr marL="182880" marR="9525" marT="9525" marB="0" anchor="ctr"/>
                </a:tc>
                <a:tc>
                  <a:txBody>
                    <a:bodyPr/>
                    <a:lstStyle/>
                    <a:p>
                      <a:pPr algn="ctr" fontAlgn="b"/>
                      <a:r>
                        <a:rPr lang="en-US" sz="1400" b="0" i="0" u="none" strike="noStrike">
                          <a:effectLst/>
                          <a:latin typeface="+mn-lt"/>
                        </a:rPr>
                        <a:t>4%</a:t>
                      </a:r>
                    </a:p>
                  </a:txBody>
                  <a:tcPr marL="9525" marR="9525" marT="9525" marB="0" anchor="ctr"/>
                </a:tc>
                <a:tc>
                  <a:txBody>
                    <a:bodyPr/>
                    <a:lstStyle/>
                    <a:p>
                      <a:pPr algn="ctr" fontAlgn="b"/>
                      <a:r>
                        <a:rPr lang="en-US" sz="1400" b="0" i="0" u="none" strike="noStrike">
                          <a:effectLst/>
                          <a:latin typeface="+mj-lt"/>
                        </a:rPr>
                        <a:t>5%</a:t>
                      </a:r>
                    </a:p>
                  </a:txBody>
                  <a:tcPr marL="9525" marR="9525" marT="9525" marB="0" anchor="ctr"/>
                </a:tc>
                <a:tc>
                  <a:txBody>
                    <a:bodyPr/>
                    <a:lstStyle/>
                    <a:p>
                      <a:pPr algn="ctr" fontAlgn="b"/>
                      <a:r>
                        <a:rPr lang="en-US" sz="1400" b="0" i="0" u="none" strike="noStrike">
                          <a:effectLst/>
                          <a:latin typeface="+mj-lt"/>
                        </a:rPr>
                        <a:t>3%</a:t>
                      </a:r>
                    </a:p>
                  </a:txBody>
                  <a:tcPr marL="9525" marR="9525" marT="9525" marB="0" anchor="ctr"/>
                </a:tc>
                <a:tc>
                  <a:txBody>
                    <a:bodyPr/>
                    <a:lstStyle/>
                    <a:p>
                      <a:pPr algn="ctr" fontAlgn="b"/>
                      <a:r>
                        <a:rPr lang="en-US" sz="1400" b="0" i="0" u="none" strike="noStrike">
                          <a:effectLst/>
                          <a:latin typeface="+mj-lt"/>
                        </a:rPr>
                        <a:t>5%</a:t>
                      </a:r>
                    </a:p>
                  </a:txBody>
                  <a:tcPr marL="9525" marR="9525" marT="9525" marB="0" anchor="ctr"/>
                </a:tc>
              </a:tr>
              <a:tr h="542925">
                <a:tc>
                  <a:txBody>
                    <a:bodyPr/>
                    <a:lstStyle/>
                    <a:p>
                      <a:pPr algn="l" fontAlgn="b"/>
                      <a:r>
                        <a:rPr lang="el-GR" sz="1400" b="0" i="0" u="none" strike="noStrike" dirty="0">
                          <a:effectLst/>
                          <a:latin typeface="+mj-lt"/>
                        </a:rPr>
                        <a:t>Υψηλό Μισθολογικό Κόστος</a:t>
                      </a:r>
                    </a:p>
                  </a:txBody>
                  <a:tcPr marL="182880" marR="9525" marT="9525" marB="0" anchor="ctr"/>
                </a:tc>
                <a:tc>
                  <a:txBody>
                    <a:bodyPr/>
                    <a:lstStyle/>
                    <a:p>
                      <a:pPr algn="ctr" fontAlgn="b"/>
                      <a:r>
                        <a:rPr lang="en-US" sz="1400" b="0" i="0" u="none" strike="noStrike">
                          <a:effectLst/>
                          <a:latin typeface="+mn-lt"/>
                        </a:rPr>
                        <a:t>3%</a:t>
                      </a:r>
                    </a:p>
                  </a:txBody>
                  <a:tcPr marL="9525" marR="9525" marT="9525" marB="0" anchor="ctr"/>
                </a:tc>
                <a:tc>
                  <a:txBody>
                    <a:bodyPr/>
                    <a:lstStyle/>
                    <a:p>
                      <a:pPr algn="ctr" fontAlgn="b"/>
                      <a:r>
                        <a:rPr lang="en-US" sz="1400" b="0" i="0" u="none" strike="noStrike">
                          <a:effectLst/>
                          <a:latin typeface="+mj-lt"/>
                        </a:rPr>
                        <a:t>3%</a:t>
                      </a:r>
                    </a:p>
                  </a:txBody>
                  <a:tcPr marL="9525" marR="9525" marT="9525" marB="0" anchor="ctr"/>
                </a:tc>
                <a:tc>
                  <a:txBody>
                    <a:bodyPr/>
                    <a:lstStyle/>
                    <a:p>
                      <a:pPr algn="ctr" fontAlgn="b"/>
                      <a:r>
                        <a:rPr lang="en-US" sz="1400" b="0" i="0" u="none" strike="noStrike">
                          <a:effectLst/>
                          <a:latin typeface="+mj-lt"/>
                        </a:rPr>
                        <a:t>3%</a:t>
                      </a:r>
                    </a:p>
                  </a:txBody>
                  <a:tcPr marL="9525" marR="9525" marT="9525" marB="0" anchor="ctr"/>
                </a:tc>
                <a:tc>
                  <a:txBody>
                    <a:bodyPr/>
                    <a:lstStyle/>
                    <a:p>
                      <a:pPr algn="ctr" fontAlgn="b"/>
                      <a:r>
                        <a:rPr lang="en-US" sz="1400" b="0" i="0" u="none" strike="noStrike">
                          <a:effectLst/>
                          <a:latin typeface="+mj-lt"/>
                        </a:rPr>
                        <a:t>3%</a:t>
                      </a:r>
                    </a:p>
                  </a:txBody>
                  <a:tcPr marL="9525" marR="9525" marT="9525" marB="0" anchor="ctr"/>
                </a:tc>
              </a:tr>
              <a:tr h="542925">
                <a:tc>
                  <a:txBody>
                    <a:bodyPr/>
                    <a:lstStyle/>
                    <a:p>
                      <a:pPr algn="l" fontAlgn="b"/>
                      <a:r>
                        <a:rPr lang="el-GR" sz="1400" b="0" i="0" u="none" strike="noStrike" dirty="0">
                          <a:effectLst/>
                          <a:latin typeface="+mj-lt"/>
                        </a:rPr>
                        <a:t>Ενεργειακό Κόστος</a:t>
                      </a:r>
                    </a:p>
                  </a:txBody>
                  <a:tcPr marL="182880" marR="9525" marT="9525" marB="0" anchor="ctr"/>
                </a:tc>
                <a:tc>
                  <a:txBody>
                    <a:bodyPr/>
                    <a:lstStyle/>
                    <a:p>
                      <a:pPr algn="ctr" fontAlgn="b"/>
                      <a:r>
                        <a:rPr lang="en-US" sz="1400" b="0" i="0" u="none" strike="noStrike">
                          <a:effectLst/>
                          <a:latin typeface="+mn-lt"/>
                        </a:rPr>
                        <a:t>1%</a:t>
                      </a:r>
                    </a:p>
                  </a:txBody>
                  <a:tcPr marL="9525" marR="9525" marT="9525" marB="0" anchor="ctr"/>
                </a:tc>
                <a:tc>
                  <a:txBody>
                    <a:bodyPr/>
                    <a:lstStyle/>
                    <a:p>
                      <a:pPr algn="ctr" fontAlgn="b"/>
                      <a:r>
                        <a:rPr lang="en-US" sz="1400" b="0" i="0" u="none" strike="noStrike">
                          <a:effectLst/>
                          <a:latin typeface="+mj-lt"/>
                        </a:rPr>
                        <a:t>1%</a:t>
                      </a:r>
                    </a:p>
                  </a:txBody>
                  <a:tcPr marL="9525" marR="9525" marT="9525" marB="0" anchor="ctr"/>
                </a:tc>
                <a:tc>
                  <a:txBody>
                    <a:bodyPr/>
                    <a:lstStyle/>
                    <a:p>
                      <a:pPr algn="ctr" fontAlgn="b"/>
                      <a:r>
                        <a:rPr lang="en-US" sz="1400" b="0" i="0" u="none" strike="noStrike">
                          <a:effectLst/>
                          <a:latin typeface="+mj-lt"/>
                        </a:rPr>
                        <a:t>0%</a:t>
                      </a:r>
                    </a:p>
                  </a:txBody>
                  <a:tcPr marL="9525" marR="9525" marT="9525" marB="0" anchor="ctr"/>
                </a:tc>
                <a:tc>
                  <a:txBody>
                    <a:bodyPr/>
                    <a:lstStyle/>
                    <a:p>
                      <a:pPr algn="ctr" fontAlgn="b"/>
                      <a:r>
                        <a:rPr lang="en-US" sz="1400" b="0" i="0" u="none" strike="noStrike" dirty="0">
                          <a:effectLst/>
                          <a:latin typeface="+mj-lt"/>
                        </a:rPr>
                        <a:t>1%</a:t>
                      </a:r>
                    </a:p>
                  </a:txBody>
                  <a:tcPr marL="9525" marR="9525" marT="9525" marB="0" anchor="ctr"/>
                </a:tc>
              </a:tr>
            </a:tbl>
          </a:graphicData>
        </a:graphic>
      </p:graphicFrame>
    </p:spTree>
    <p:extLst>
      <p:ext uri="{BB962C8B-B14F-4D97-AF65-F5344CB8AC3E}">
        <p14:creationId xmlns:p14="http://schemas.microsoft.com/office/powerpoint/2010/main" val="11243568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Εμπόδια για την Ανάπτυξη των Εργασιών ανά Μέγεθος επιχείρησης</a:t>
            </a:r>
            <a:r>
              <a:rPr lang="en-US" dirty="0" smtClean="0"/>
              <a:t>Context</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83502341"/>
              </p:ext>
            </p:extLst>
          </p:nvPr>
        </p:nvGraphicFramePr>
        <p:xfrm>
          <a:off x="685800" y="1219200"/>
          <a:ext cx="7620000" cy="4886325"/>
        </p:xfrm>
        <a:graphic>
          <a:graphicData uri="http://schemas.openxmlformats.org/drawingml/2006/table">
            <a:tbl>
              <a:tblPr firstRow="1" bandRow="1">
                <a:tableStyleId>{5C22544A-7EE6-4342-B048-85BDC9FD1C3A}</a:tableStyleId>
              </a:tblPr>
              <a:tblGrid>
                <a:gridCol w="2590800"/>
                <a:gridCol w="1219200"/>
                <a:gridCol w="1295400"/>
                <a:gridCol w="1295400"/>
                <a:gridCol w="1219200"/>
              </a:tblGrid>
              <a:tr h="542925">
                <a:tc>
                  <a:txBody>
                    <a:bodyPr/>
                    <a:lstStyle/>
                    <a:p>
                      <a:endParaRPr lang="en-US" dirty="0"/>
                    </a:p>
                  </a:txBody>
                  <a:tcPr/>
                </a:tc>
                <a:tc>
                  <a:txBody>
                    <a:bodyPr/>
                    <a:lstStyle/>
                    <a:p>
                      <a:pPr algn="ctr"/>
                      <a:r>
                        <a:rPr lang="el-GR" sz="1600" dirty="0" smtClean="0"/>
                        <a:t>Σύνολο</a:t>
                      </a:r>
                      <a:endParaRPr lang="en-US" sz="1600" dirty="0"/>
                    </a:p>
                  </a:txBody>
                  <a:tcPr anchor="ctr"/>
                </a:tc>
                <a:tc>
                  <a:txBody>
                    <a:bodyPr/>
                    <a:lstStyle/>
                    <a:p>
                      <a:pPr algn="ctr"/>
                      <a:r>
                        <a:rPr lang="el-GR" sz="1600" dirty="0" smtClean="0"/>
                        <a:t>Μικρές</a:t>
                      </a:r>
                      <a:endParaRPr lang="en-US" sz="1600" dirty="0"/>
                    </a:p>
                  </a:txBody>
                  <a:tcPr anchor="ctr"/>
                </a:tc>
                <a:tc>
                  <a:txBody>
                    <a:bodyPr/>
                    <a:lstStyle/>
                    <a:p>
                      <a:pPr algn="ctr"/>
                      <a:r>
                        <a:rPr lang="el-GR" sz="1600" dirty="0" smtClean="0"/>
                        <a:t>Μεσαίες</a:t>
                      </a:r>
                      <a:endParaRPr lang="en-US" sz="1600" dirty="0"/>
                    </a:p>
                  </a:txBody>
                  <a:tcPr anchor="ctr"/>
                </a:tc>
                <a:tc>
                  <a:txBody>
                    <a:bodyPr/>
                    <a:lstStyle/>
                    <a:p>
                      <a:pPr algn="ctr"/>
                      <a:r>
                        <a:rPr lang="el-GR" sz="1600" dirty="0" smtClean="0"/>
                        <a:t>Μεγάλες</a:t>
                      </a:r>
                      <a:endParaRPr lang="en-US" sz="1600" dirty="0"/>
                    </a:p>
                  </a:txBody>
                  <a:tcPr anchor="ctr"/>
                </a:tc>
              </a:tr>
              <a:tr h="542925">
                <a:tc>
                  <a:txBody>
                    <a:bodyPr/>
                    <a:lstStyle/>
                    <a:p>
                      <a:pPr algn="l" fontAlgn="b"/>
                      <a:r>
                        <a:rPr lang="el-GR" sz="1400" b="0" i="0" u="none" strike="noStrike" dirty="0">
                          <a:effectLst/>
                          <a:latin typeface="+mj-lt"/>
                        </a:rPr>
                        <a:t>Πολιτική Αστάθεια</a:t>
                      </a:r>
                    </a:p>
                  </a:txBody>
                  <a:tcPr marL="182880" marR="9525" marT="9525" marB="0" anchor="ctr"/>
                </a:tc>
                <a:tc>
                  <a:txBody>
                    <a:bodyPr/>
                    <a:lstStyle/>
                    <a:p>
                      <a:pPr algn="ctr" fontAlgn="b"/>
                      <a:r>
                        <a:rPr lang="en-US" sz="1400" b="0" i="0" u="none" strike="noStrike" dirty="0">
                          <a:effectLst/>
                          <a:latin typeface="+mn-lt"/>
                        </a:rPr>
                        <a:t>40%</a:t>
                      </a:r>
                    </a:p>
                  </a:txBody>
                  <a:tcPr marL="9525" marR="9525" marT="9525" marB="0" anchor="ctr"/>
                </a:tc>
                <a:tc>
                  <a:txBody>
                    <a:bodyPr/>
                    <a:lstStyle/>
                    <a:p>
                      <a:pPr algn="ctr" fontAlgn="b"/>
                      <a:r>
                        <a:rPr lang="en-US" sz="1400" b="0" i="0" u="none" strike="noStrike">
                          <a:effectLst/>
                          <a:latin typeface="+mn-lt"/>
                        </a:rPr>
                        <a:t>39%</a:t>
                      </a:r>
                    </a:p>
                  </a:txBody>
                  <a:tcPr marL="9525" marR="9525" marT="9525" marB="0" anchor="ctr"/>
                </a:tc>
                <a:tc>
                  <a:txBody>
                    <a:bodyPr/>
                    <a:lstStyle/>
                    <a:p>
                      <a:pPr algn="ctr" fontAlgn="b"/>
                      <a:r>
                        <a:rPr lang="en-US" sz="1400" b="0" i="0" u="none" strike="noStrike">
                          <a:effectLst/>
                          <a:latin typeface="+mn-lt"/>
                        </a:rPr>
                        <a:t>45%</a:t>
                      </a:r>
                    </a:p>
                  </a:txBody>
                  <a:tcPr marL="9525" marR="9525" marT="9525" marB="0" anchor="ctr"/>
                </a:tc>
                <a:tc>
                  <a:txBody>
                    <a:bodyPr/>
                    <a:lstStyle/>
                    <a:p>
                      <a:pPr algn="ctr" fontAlgn="b"/>
                      <a:r>
                        <a:rPr lang="en-US" sz="1400" b="0" i="0" u="none" strike="noStrike">
                          <a:effectLst/>
                          <a:latin typeface="+mn-lt"/>
                        </a:rPr>
                        <a:t>42%</a:t>
                      </a:r>
                    </a:p>
                  </a:txBody>
                  <a:tcPr marL="9525" marR="9525" marT="9525" marB="0" anchor="ctr"/>
                </a:tc>
              </a:tr>
              <a:tr h="542925">
                <a:tc>
                  <a:txBody>
                    <a:bodyPr/>
                    <a:lstStyle/>
                    <a:p>
                      <a:pPr algn="l" fontAlgn="b"/>
                      <a:r>
                        <a:rPr lang="el-GR" sz="1400" b="0" i="0" u="none" strike="noStrike" dirty="0">
                          <a:effectLst/>
                          <a:latin typeface="+mj-lt"/>
                        </a:rPr>
                        <a:t>Φορολογία</a:t>
                      </a:r>
                    </a:p>
                  </a:txBody>
                  <a:tcPr marL="182880" marR="9525" marT="9525" marB="0" anchor="ctr"/>
                </a:tc>
                <a:tc>
                  <a:txBody>
                    <a:bodyPr/>
                    <a:lstStyle/>
                    <a:p>
                      <a:pPr algn="ctr" fontAlgn="b"/>
                      <a:r>
                        <a:rPr lang="en-US" sz="1400" b="0" i="0" u="none" strike="noStrike" dirty="0">
                          <a:effectLst/>
                          <a:latin typeface="+mn-lt"/>
                        </a:rPr>
                        <a:t>26%</a:t>
                      </a:r>
                    </a:p>
                  </a:txBody>
                  <a:tcPr marL="9525" marR="9525" marT="9525" marB="0" anchor="ctr"/>
                </a:tc>
                <a:tc>
                  <a:txBody>
                    <a:bodyPr/>
                    <a:lstStyle/>
                    <a:p>
                      <a:pPr algn="ctr" fontAlgn="b"/>
                      <a:r>
                        <a:rPr lang="en-US" sz="1400" b="0" i="0" u="none" strike="noStrike" dirty="0">
                          <a:effectLst/>
                          <a:latin typeface="+mn-lt"/>
                        </a:rPr>
                        <a:t>31%</a:t>
                      </a:r>
                    </a:p>
                  </a:txBody>
                  <a:tcPr marL="9525" marR="9525" marT="9525" marB="0" anchor="ctr">
                    <a:solidFill>
                      <a:schemeClr val="accent6"/>
                    </a:solidFill>
                  </a:tcPr>
                </a:tc>
                <a:tc>
                  <a:txBody>
                    <a:bodyPr/>
                    <a:lstStyle/>
                    <a:p>
                      <a:pPr algn="ctr" fontAlgn="b"/>
                      <a:r>
                        <a:rPr lang="en-US" sz="1400" b="0" i="0" u="none" strike="noStrike">
                          <a:effectLst/>
                          <a:latin typeface="+mn-lt"/>
                        </a:rPr>
                        <a:t>14%</a:t>
                      </a:r>
                    </a:p>
                  </a:txBody>
                  <a:tcPr marL="9525" marR="9525" marT="9525" marB="0" anchor="ctr"/>
                </a:tc>
                <a:tc>
                  <a:txBody>
                    <a:bodyPr/>
                    <a:lstStyle/>
                    <a:p>
                      <a:pPr algn="ctr" fontAlgn="b"/>
                      <a:r>
                        <a:rPr lang="en-US" sz="1400" b="0" i="0" u="none" strike="noStrike">
                          <a:effectLst/>
                          <a:latin typeface="+mn-lt"/>
                        </a:rPr>
                        <a:t>13%</a:t>
                      </a:r>
                    </a:p>
                  </a:txBody>
                  <a:tcPr marL="9525" marR="9525" marT="9525" marB="0" anchor="ctr"/>
                </a:tc>
              </a:tr>
              <a:tr h="542925">
                <a:tc>
                  <a:txBody>
                    <a:bodyPr/>
                    <a:lstStyle/>
                    <a:p>
                      <a:pPr algn="l" fontAlgn="b"/>
                      <a:r>
                        <a:rPr lang="el-GR" sz="1400" b="0" i="0" u="none" strike="noStrike" dirty="0">
                          <a:effectLst/>
                          <a:latin typeface="+mj-lt"/>
                        </a:rPr>
                        <a:t>Περιορισμοί Κεφαλαίων</a:t>
                      </a:r>
                    </a:p>
                  </a:txBody>
                  <a:tcPr marL="182880" marR="9525" marT="9525" marB="0" anchor="ctr"/>
                </a:tc>
                <a:tc>
                  <a:txBody>
                    <a:bodyPr/>
                    <a:lstStyle/>
                    <a:p>
                      <a:pPr algn="ctr" fontAlgn="b"/>
                      <a:r>
                        <a:rPr lang="en-US" sz="1400" b="0" i="0" u="none" strike="noStrike">
                          <a:effectLst/>
                          <a:latin typeface="+mn-lt"/>
                        </a:rPr>
                        <a:t>9%</a:t>
                      </a:r>
                    </a:p>
                  </a:txBody>
                  <a:tcPr marL="9525" marR="9525" marT="9525" marB="0" anchor="ctr"/>
                </a:tc>
                <a:tc>
                  <a:txBody>
                    <a:bodyPr/>
                    <a:lstStyle/>
                    <a:p>
                      <a:pPr algn="ctr" fontAlgn="b"/>
                      <a:r>
                        <a:rPr lang="en-US" sz="1400" b="0" i="0" u="none" strike="noStrike" dirty="0">
                          <a:effectLst/>
                          <a:latin typeface="+mn-lt"/>
                        </a:rPr>
                        <a:t>8%</a:t>
                      </a:r>
                    </a:p>
                  </a:txBody>
                  <a:tcPr marL="9525" marR="9525" marT="9525" marB="0" anchor="ctr"/>
                </a:tc>
                <a:tc>
                  <a:txBody>
                    <a:bodyPr/>
                    <a:lstStyle/>
                    <a:p>
                      <a:pPr algn="ctr" fontAlgn="b"/>
                      <a:r>
                        <a:rPr lang="en-US" sz="1400" b="0" i="0" u="none" strike="noStrike">
                          <a:effectLst/>
                          <a:latin typeface="+mn-lt"/>
                        </a:rPr>
                        <a:t>10%</a:t>
                      </a:r>
                    </a:p>
                  </a:txBody>
                  <a:tcPr marL="9525" marR="9525" marT="9525" marB="0" anchor="ctr"/>
                </a:tc>
                <a:tc>
                  <a:txBody>
                    <a:bodyPr/>
                    <a:lstStyle/>
                    <a:p>
                      <a:pPr algn="ctr" fontAlgn="b"/>
                      <a:r>
                        <a:rPr lang="en-US" sz="1400" b="0" i="0" u="none" strike="noStrike">
                          <a:effectLst/>
                          <a:latin typeface="+mn-lt"/>
                        </a:rPr>
                        <a:t>10%</a:t>
                      </a:r>
                    </a:p>
                  </a:txBody>
                  <a:tcPr marL="9525" marR="9525" marT="9525" marB="0" anchor="ctr"/>
                </a:tc>
              </a:tr>
              <a:tr h="542925">
                <a:tc>
                  <a:txBody>
                    <a:bodyPr/>
                    <a:lstStyle/>
                    <a:p>
                      <a:pPr algn="l" fontAlgn="b"/>
                      <a:r>
                        <a:rPr lang="el-GR" sz="1400" b="0" i="0" u="none" strike="noStrike" dirty="0">
                          <a:effectLst/>
                          <a:latin typeface="+mj-lt"/>
                        </a:rPr>
                        <a:t>Υψηλές Ασφαλιστικές Εισφορές</a:t>
                      </a:r>
                    </a:p>
                  </a:txBody>
                  <a:tcPr marL="182880" marR="9525" marT="9525" marB="0" anchor="ctr"/>
                </a:tc>
                <a:tc>
                  <a:txBody>
                    <a:bodyPr/>
                    <a:lstStyle/>
                    <a:p>
                      <a:pPr algn="ctr" fontAlgn="b"/>
                      <a:r>
                        <a:rPr lang="en-US" sz="1400" b="0" i="0" u="none" strike="noStrike">
                          <a:effectLst/>
                          <a:latin typeface="+mn-lt"/>
                        </a:rPr>
                        <a:t>7%</a:t>
                      </a:r>
                    </a:p>
                  </a:txBody>
                  <a:tcPr marL="9525" marR="9525" marT="9525" marB="0" anchor="ctr"/>
                </a:tc>
                <a:tc>
                  <a:txBody>
                    <a:bodyPr/>
                    <a:lstStyle/>
                    <a:p>
                      <a:pPr algn="ctr" fontAlgn="b"/>
                      <a:r>
                        <a:rPr lang="en-US" sz="1400" b="0" i="0" u="none" strike="noStrike">
                          <a:effectLst/>
                          <a:latin typeface="+mn-lt"/>
                        </a:rPr>
                        <a:t>7%</a:t>
                      </a:r>
                    </a:p>
                  </a:txBody>
                  <a:tcPr marL="9525" marR="9525" marT="9525" marB="0" anchor="ctr"/>
                </a:tc>
                <a:tc>
                  <a:txBody>
                    <a:bodyPr/>
                    <a:lstStyle/>
                    <a:p>
                      <a:pPr algn="ctr" fontAlgn="b"/>
                      <a:r>
                        <a:rPr lang="en-US" sz="1400" b="0" i="0" u="none" strike="noStrike" dirty="0">
                          <a:effectLst/>
                          <a:latin typeface="+mn-lt"/>
                        </a:rPr>
                        <a:t>8%</a:t>
                      </a:r>
                    </a:p>
                  </a:txBody>
                  <a:tcPr marL="9525" marR="9525" marT="9525" marB="0" anchor="ctr"/>
                </a:tc>
                <a:tc>
                  <a:txBody>
                    <a:bodyPr/>
                    <a:lstStyle/>
                    <a:p>
                      <a:pPr algn="ctr" fontAlgn="b"/>
                      <a:r>
                        <a:rPr lang="en-US" sz="1400" b="0" i="0" u="none" strike="noStrike">
                          <a:effectLst/>
                          <a:latin typeface="+mn-lt"/>
                        </a:rPr>
                        <a:t>3%</a:t>
                      </a:r>
                    </a:p>
                  </a:txBody>
                  <a:tcPr marL="9525" marR="9525" marT="9525" marB="0" anchor="ctr"/>
                </a:tc>
              </a:tr>
              <a:tr h="542925">
                <a:tc>
                  <a:txBody>
                    <a:bodyPr/>
                    <a:lstStyle/>
                    <a:p>
                      <a:pPr algn="l" fontAlgn="b"/>
                      <a:r>
                        <a:rPr lang="el-GR" sz="1400" b="0" i="0" u="none" strike="noStrike" dirty="0">
                          <a:effectLst/>
                          <a:latin typeface="+mj-lt"/>
                        </a:rPr>
                        <a:t>Έλλειψη Ρευστότητας από την τράπεζα</a:t>
                      </a:r>
                    </a:p>
                  </a:txBody>
                  <a:tcPr marL="182880" marR="9525" marT="9525" marB="0" anchor="ctr"/>
                </a:tc>
                <a:tc>
                  <a:txBody>
                    <a:bodyPr/>
                    <a:lstStyle/>
                    <a:p>
                      <a:pPr algn="ctr" fontAlgn="b"/>
                      <a:r>
                        <a:rPr lang="en-US" sz="1400" b="0" i="0" u="none" strike="noStrike">
                          <a:effectLst/>
                          <a:latin typeface="+mn-lt"/>
                        </a:rPr>
                        <a:t>6%</a:t>
                      </a:r>
                    </a:p>
                  </a:txBody>
                  <a:tcPr marL="9525" marR="9525" marT="9525" marB="0" anchor="ctr"/>
                </a:tc>
                <a:tc>
                  <a:txBody>
                    <a:bodyPr/>
                    <a:lstStyle/>
                    <a:p>
                      <a:pPr algn="ctr" fontAlgn="b"/>
                      <a:r>
                        <a:rPr lang="en-US" sz="1400" b="0" i="0" u="none" strike="noStrike">
                          <a:effectLst/>
                          <a:latin typeface="+mn-lt"/>
                        </a:rPr>
                        <a:t>3%</a:t>
                      </a:r>
                    </a:p>
                  </a:txBody>
                  <a:tcPr marL="9525" marR="9525" marT="9525" marB="0" anchor="ctr"/>
                </a:tc>
                <a:tc>
                  <a:txBody>
                    <a:bodyPr/>
                    <a:lstStyle/>
                    <a:p>
                      <a:pPr algn="ctr" fontAlgn="b"/>
                      <a:r>
                        <a:rPr lang="en-US" sz="1400" b="0" i="0" u="none" strike="noStrike" dirty="0">
                          <a:effectLst/>
                          <a:latin typeface="+mn-lt"/>
                        </a:rPr>
                        <a:t>14%</a:t>
                      </a:r>
                    </a:p>
                  </a:txBody>
                  <a:tcPr marL="9525" marR="9525" marT="9525" marB="0" anchor="ctr">
                    <a:solidFill>
                      <a:schemeClr val="accent6"/>
                    </a:solidFill>
                  </a:tcPr>
                </a:tc>
                <a:tc>
                  <a:txBody>
                    <a:bodyPr/>
                    <a:lstStyle/>
                    <a:p>
                      <a:pPr algn="ctr" fontAlgn="b"/>
                      <a:r>
                        <a:rPr lang="en-US" sz="1400" b="0" i="0" u="none" strike="noStrike" dirty="0">
                          <a:effectLst/>
                          <a:latin typeface="+mn-lt"/>
                        </a:rPr>
                        <a:t>23%</a:t>
                      </a:r>
                    </a:p>
                  </a:txBody>
                  <a:tcPr marL="9525" marR="9525" marT="9525" marB="0" anchor="ctr">
                    <a:solidFill>
                      <a:schemeClr val="accent6"/>
                    </a:solidFill>
                  </a:tcPr>
                </a:tc>
              </a:tr>
              <a:tr h="542925">
                <a:tc>
                  <a:txBody>
                    <a:bodyPr/>
                    <a:lstStyle/>
                    <a:p>
                      <a:pPr algn="l" fontAlgn="b"/>
                      <a:r>
                        <a:rPr lang="el-GR" sz="1400" b="0" i="0" u="none" strike="noStrike" dirty="0">
                          <a:effectLst/>
                          <a:latin typeface="+mj-lt"/>
                        </a:rPr>
                        <a:t>Γραφειοκρατία</a:t>
                      </a:r>
                    </a:p>
                  </a:txBody>
                  <a:tcPr marL="182880" marR="9525" marT="9525" marB="0" anchor="ctr"/>
                </a:tc>
                <a:tc>
                  <a:txBody>
                    <a:bodyPr/>
                    <a:lstStyle/>
                    <a:p>
                      <a:pPr algn="ctr" fontAlgn="b"/>
                      <a:r>
                        <a:rPr lang="en-US" sz="1400" b="0" i="0" u="none" strike="noStrike">
                          <a:effectLst/>
                          <a:latin typeface="+mn-lt"/>
                        </a:rPr>
                        <a:t>4%</a:t>
                      </a:r>
                    </a:p>
                  </a:txBody>
                  <a:tcPr marL="9525" marR="9525" marT="9525" marB="0" anchor="ctr"/>
                </a:tc>
                <a:tc>
                  <a:txBody>
                    <a:bodyPr/>
                    <a:lstStyle/>
                    <a:p>
                      <a:pPr algn="ctr" fontAlgn="b"/>
                      <a:r>
                        <a:rPr lang="en-US" sz="1400" b="0" i="0" u="none" strike="noStrike">
                          <a:effectLst/>
                          <a:latin typeface="+mn-lt"/>
                        </a:rPr>
                        <a:t>5%</a:t>
                      </a:r>
                    </a:p>
                  </a:txBody>
                  <a:tcPr marL="9525" marR="9525" marT="9525" marB="0" anchor="ctr"/>
                </a:tc>
                <a:tc>
                  <a:txBody>
                    <a:bodyPr/>
                    <a:lstStyle/>
                    <a:p>
                      <a:pPr algn="ctr" fontAlgn="b"/>
                      <a:r>
                        <a:rPr lang="en-US" sz="1400" b="0" i="0" u="none" strike="noStrike">
                          <a:effectLst/>
                          <a:latin typeface="+mn-lt"/>
                        </a:rPr>
                        <a:t>2%</a:t>
                      </a:r>
                    </a:p>
                  </a:txBody>
                  <a:tcPr marL="9525" marR="9525" marT="9525" marB="0" anchor="ctr"/>
                </a:tc>
                <a:tc>
                  <a:txBody>
                    <a:bodyPr/>
                    <a:lstStyle/>
                    <a:p>
                      <a:pPr algn="ctr" fontAlgn="b"/>
                      <a:r>
                        <a:rPr lang="en-US" sz="1400" b="0" i="0" u="none" strike="noStrike" dirty="0">
                          <a:effectLst/>
                          <a:latin typeface="+mn-lt"/>
                        </a:rPr>
                        <a:t>3%</a:t>
                      </a:r>
                    </a:p>
                  </a:txBody>
                  <a:tcPr marL="9525" marR="9525" marT="9525" marB="0" anchor="ctr"/>
                </a:tc>
              </a:tr>
              <a:tr h="542925">
                <a:tc>
                  <a:txBody>
                    <a:bodyPr/>
                    <a:lstStyle/>
                    <a:p>
                      <a:pPr algn="l" fontAlgn="b"/>
                      <a:r>
                        <a:rPr lang="el-GR" sz="1400" b="0" i="0" u="none" strike="noStrike" dirty="0">
                          <a:effectLst/>
                          <a:latin typeface="+mj-lt"/>
                        </a:rPr>
                        <a:t>Υψηλό Μισθολογικό Κόστος</a:t>
                      </a:r>
                    </a:p>
                  </a:txBody>
                  <a:tcPr marL="182880" marR="9525" marT="9525" marB="0" anchor="ctr"/>
                </a:tc>
                <a:tc>
                  <a:txBody>
                    <a:bodyPr/>
                    <a:lstStyle/>
                    <a:p>
                      <a:pPr algn="ctr" fontAlgn="b"/>
                      <a:r>
                        <a:rPr lang="en-US" sz="1400" b="0" i="0" u="none" strike="noStrike">
                          <a:effectLst/>
                          <a:latin typeface="+mn-lt"/>
                        </a:rPr>
                        <a:t>3%</a:t>
                      </a:r>
                    </a:p>
                  </a:txBody>
                  <a:tcPr marL="9525" marR="9525" marT="9525" marB="0" anchor="ctr"/>
                </a:tc>
                <a:tc>
                  <a:txBody>
                    <a:bodyPr/>
                    <a:lstStyle/>
                    <a:p>
                      <a:pPr algn="ctr" fontAlgn="b"/>
                      <a:r>
                        <a:rPr lang="en-US" sz="1400" b="0" i="0" u="none" strike="noStrike">
                          <a:effectLst/>
                          <a:latin typeface="+mn-lt"/>
                        </a:rPr>
                        <a:t>2%</a:t>
                      </a:r>
                    </a:p>
                  </a:txBody>
                  <a:tcPr marL="9525" marR="9525" marT="9525" marB="0" anchor="ctr"/>
                </a:tc>
                <a:tc>
                  <a:txBody>
                    <a:bodyPr/>
                    <a:lstStyle/>
                    <a:p>
                      <a:pPr algn="ctr" fontAlgn="b"/>
                      <a:r>
                        <a:rPr lang="en-US" sz="1400" b="0" i="0" u="none" strike="noStrike">
                          <a:effectLst/>
                          <a:latin typeface="+mn-lt"/>
                        </a:rPr>
                        <a:t>6%</a:t>
                      </a:r>
                    </a:p>
                  </a:txBody>
                  <a:tcPr marL="9525" marR="9525" marT="9525" marB="0" anchor="ctr"/>
                </a:tc>
                <a:tc>
                  <a:txBody>
                    <a:bodyPr/>
                    <a:lstStyle/>
                    <a:p>
                      <a:pPr algn="ctr" fontAlgn="b"/>
                      <a:r>
                        <a:rPr lang="en-US" sz="1400" b="0" i="0" u="none" strike="noStrike" dirty="0">
                          <a:effectLst/>
                          <a:latin typeface="+mn-lt"/>
                        </a:rPr>
                        <a:t>0%</a:t>
                      </a:r>
                    </a:p>
                  </a:txBody>
                  <a:tcPr marL="9525" marR="9525" marT="9525" marB="0" anchor="ctr"/>
                </a:tc>
              </a:tr>
              <a:tr h="542925">
                <a:tc>
                  <a:txBody>
                    <a:bodyPr/>
                    <a:lstStyle/>
                    <a:p>
                      <a:pPr algn="l" fontAlgn="b"/>
                      <a:r>
                        <a:rPr lang="el-GR" sz="1400" b="0" i="0" u="none" strike="noStrike" dirty="0">
                          <a:effectLst/>
                          <a:latin typeface="+mj-lt"/>
                        </a:rPr>
                        <a:t>Ενεργειακό Κόστος</a:t>
                      </a:r>
                    </a:p>
                  </a:txBody>
                  <a:tcPr marL="182880" marR="9525" marT="9525" marB="0" anchor="ctr"/>
                </a:tc>
                <a:tc>
                  <a:txBody>
                    <a:bodyPr/>
                    <a:lstStyle/>
                    <a:p>
                      <a:pPr algn="ctr" fontAlgn="b"/>
                      <a:r>
                        <a:rPr lang="en-US" sz="1400" b="0" i="0" u="none" strike="noStrike">
                          <a:effectLst/>
                          <a:latin typeface="+mn-lt"/>
                        </a:rPr>
                        <a:t>1%</a:t>
                      </a:r>
                    </a:p>
                  </a:txBody>
                  <a:tcPr marL="9525" marR="9525" marT="9525" marB="0" anchor="ctr"/>
                </a:tc>
                <a:tc>
                  <a:txBody>
                    <a:bodyPr/>
                    <a:lstStyle/>
                    <a:p>
                      <a:pPr algn="ctr" fontAlgn="b"/>
                      <a:r>
                        <a:rPr lang="en-US" sz="1400" b="0" i="0" u="none" strike="noStrike">
                          <a:effectLst/>
                          <a:latin typeface="+mn-lt"/>
                        </a:rPr>
                        <a:t>1%</a:t>
                      </a:r>
                    </a:p>
                  </a:txBody>
                  <a:tcPr marL="9525" marR="9525" marT="9525" marB="0" anchor="ctr"/>
                </a:tc>
                <a:tc>
                  <a:txBody>
                    <a:bodyPr/>
                    <a:lstStyle/>
                    <a:p>
                      <a:pPr algn="ctr" fontAlgn="b"/>
                      <a:r>
                        <a:rPr lang="en-US" sz="1400" b="0" i="0" u="none" strike="noStrike">
                          <a:effectLst/>
                          <a:latin typeface="+mn-lt"/>
                        </a:rPr>
                        <a:t>0%</a:t>
                      </a:r>
                    </a:p>
                  </a:txBody>
                  <a:tcPr marL="9525" marR="9525" marT="9525" marB="0" anchor="ctr"/>
                </a:tc>
                <a:tc>
                  <a:txBody>
                    <a:bodyPr/>
                    <a:lstStyle/>
                    <a:p>
                      <a:pPr algn="ctr" fontAlgn="b"/>
                      <a:r>
                        <a:rPr lang="en-US" sz="1400" b="0" i="0" u="none" strike="noStrike" dirty="0">
                          <a:effectLst/>
                          <a:latin typeface="+mn-lt"/>
                        </a:rPr>
                        <a:t>6%</a:t>
                      </a:r>
                    </a:p>
                  </a:txBody>
                  <a:tcPr marL="9525" marR="9525" marT="9525" marB="0" anchor="ctr"/>
                </a:tc>
              </a:tr>
            </a:tbl>
          </a:graphicData>
        </a:graphic>
      </p:graphicFrame>
    </p:spTree>
    <p:extLst>
      <p:ext uri="{BB962C8B-B14F-4D97-AF65-F5344CB8AC3E}">
        <p14:creationId xmlns:p14="http://schemas.microsoft.com/office/powerpoint/2010/main" val="11841365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5344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Προτεραιότητα στην κάλυψη των υποχρεώσεων</a:t>
            </a:r>
            <a:r>
              <a:rPr lang="en-US" dirty="0" smtClean="0"/>
              <a:t>Context</a:t>
            </a:r>
            <a:endParaRPr lang="en-US" dirty="0"/>
          </a:p>
        </p:txBody>
      </p:sp>
      <p:sp>
        <p:nvSpPr>
          <p:cNvPr id="15" name="Rechteck 206"/>
          <p:cNvSpPr/>
          <p:nvPr/>
        </p:nvSpPr>
        <p:spPr bwMode="gray">
          <a:xfrm>
            <a:off x="533400" y="1066800"/>
            <a:ext cx="2665072" cy="721609"/>
          </a:xfrm>
          <a:prstGeom prst="rect">
            <a:avLst/>
          </a:prstGeom>
        </p:spPr>
        <p:txBody>
          <a:bodyPr wrap="square" lIns="72000" tIns="0" rIns="180000" bIns="0">
            <a:noAutofit/>
          </a:bodyPr>
          <a:lstStyle/>
          <a:p>
            <a:pPr>
              <a:spcAft>
                <a:spcPts val="300"/>
              </a:spcAft>
            </a:pPr>
            <a:r>
              <a:rPr lang="el-GR" sz="1400" b="1" dirty="0" smtClean="0"/>
              <a:t>«</a:t>
            </a:r>
            <a:r>
              <a:rPr lang="el-GR" sz="1400" b="1" dirty="0"/>
              <a:t>Υπάρχουν κάποιες υποχρεώσεις της επιχείρησής σας τις οποίες πληρώνετε συνήθως κατά προτεραιότητα</a:t>
            </a:r>
            <a:r>
              <a:rPr lang="el-GR" sz="1400" b="1" dirty="0" smtClean="0"/>
              <a:t>;»</a:t>
            </a:r>
            <a:endParaRPr lang="el-GR" sz="1400" b="1" dirty="0"/>
          </a:p>
        </p:txBody>
      </p:sp>
      <p:graphicFrame>
        <p:nvGraphicFramePr>
          <p:cNvPr id="4" name="Chart 3"/>
          <p:cNvGraphicFramePr/>
          <p:nvPr>
            <p:extLst>
              <p:ext uri="{D42A27DB-BD31-4B8C-83A1-F6EECF244321}">
                <p14:modId xmlns:p14="http://schemas.microsoft.com/office/powerpoint/2010/main" val="4051296847"/>
              </p:ext>
            </p:extLst>
          </p:nvPr>
        </p:nvGraphicFramePr>
        <p:xfrm>
          <a:off x="3333135" y="1682871"/>
          <a:ext cx="5638800" cy="47042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Diagramm 971"/>
          <p:cNvGraphicFramePr/>
          <p:nvPr>
            <p:extLst>
              <p:ext uri="{D42A27DB-BD31-4B8C-83A1-F6EECF244321}">
                <p14:modId xmlns:p14="http://schemas.microsoft.com/office/powerpoint/2010/main" val="2137561194"/>
              </p:ext>
            </p:extLst>
          </p:nvPr>
        </p:nvGraphicFramePr>
        <p:xfrm>
          <a:off x="228600" y="2418735"/>
          <a:ext cx="4920797" cy="2386787"/>
        </p:xfrm>
        <a:graphic>
          <a:graphicData uri="http://schemas.openxmlformats.org/drawingml/2006/chart">
            <c:chart xmlns:c="http://schemas.openxmlformats.org/drawingml/2006/chart" xmlns:r="http://schemas.openxmlformats.org/officeDocument/2006/relationships" r:id="rId3"/>
          </a:graphicData>
        </a:graphic>
      </p:graphicFrame>
      <p:sp>
        <p:nvSpPr>
          <p:cNvPr id="18" name="Freeform 8"/>
          <p:cNvSpPr>
            <a:spLocks noEditPoints="1"/>
          </p:cNvSpPr>
          <p:nvPr/>
        </p:nvSpPr>
        <p:spPr bwMode="gray">
          <a:xfrm rot="9432495" flipH="1">
            <a:off x="2615990" y="3604825"/>
            <a:ext cx="663159" cy="313956"/>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3"/>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
        <p:nvSpPr>
          <p:cNvPr id="19" name="Rechteck 206"/>
          <p:cNvSpPr/>
          <p:nvPr/>
        </p:nvSpPr>
        <p:spPr bwMode="gray">
          <a:xfrm>
            <a:off x="4191000" y="1165123"/>
            <a:ext cx="4572000" cy="721609"/>
          </a:xfrm>
          <a:prstGeom prst="rect">
            <a:avLst/>
          </a:prstGeom>
        </p:spPr>
        <p:txBody>
          <a:bodyPr wrap="square" lIns="72000" tIns="0" rIns="180000" bIns="0">
            <a:noAutofit/>
          </a:bodyPr>
          <a:lstStyle/>
          <a:p>
            <a:pPr>
              <a:spcAft>
                <a:spcPts val="300"/>
              </a:spcAft>
            </a:pPr>
            <a:r>
              <a:rPr lang="el-GR" sz="1400" b="1" dirty="0" smtClean="0"/>
              <a:t>«</a:t>
            </a:r>
            <a:r>
              <a:rPr lang="el-GR" sz="1400" b="1" dirty="0"/>
              <a:t>Ποια είναι αυτή; (αυτή που επιλέγετε συνήθως</a:t>
            </a:r>
            <a:r>
              <a:rPr lang="el-GR" sz="1400" b="1" dirty="0" smtClean="0"/>
              <a:t>)»</a:t>
            </a:r>
            <a:endParaRPr lang="el-GR" sz="1400" b="1" dirty="0"/>
          </a:p>
        </p:txBody>
      </p:sp>
      <p:sp>
        <p:nvSpPr>
          <p:cNvPr id="20" name="Rechteck 216"/>
          <p:cNvSpPr/>
          <p:nvPr/>
        </p:nvSpPr>
        <p:spPr bwMode="gray">
          <a:xfrm>
            <a:off x="533501" y="4876800"/>
            <a:ext cx="2971800" cy="1297219"/>
          </a:xfrm>
          <a:prstGeom prst="rect">
            <a:avLst/>
          </a:prstGeom>
        </p:spPr>
        <p:txBody>
          <a:bodyPr wrap="square" lIns="72000" tIns="0" rIns="180000" bIns="0">
            <a:noAutofit/>
          </a:bodyPr>
          <a:lstStyle/>
          <a:p>
            <a:r>
              <a:rPr lang="el-GR" sz="1400" dirty="0" smtClean="0"/>
              <a:t>Στις μικρές επιχειρήσεις των ποσοστών όσων πληρώνουν κάποιες υποχρεώσεις κατά προτεραιότητα φτάνει το 80% ενώ αντίστοιχα στις μεγάλες είναι 65%. </a:t>
            </a:r>
          </a:p>
        </p:txBody>
      </p:sp>
      <p:sp>
        <p:nvSpPr>
          <p:cNvPr id="21" name="Rechteck 216"/>
          <p:cNvSpPr/>
          <p:nvPr/>
        </p:nvSpPr>
        <p:spPr bwMode="gray">
          <a:xfrm>
            <a:off x="6477000" y="4228190"/>
            <a:ext cx="2514600" cy="1297219"/>
          </a:xfrm>
          <a:prstGeom prst="rect">
            <a:avLst/>
          </a:prstGeom>
        </p:spPr>
        <p:txBody>
          <a:bodyPr wrap="square" lIns="72000" tIns="0" rIns="180000" bIns="0">
            <a:noAutofit/>
          </a:bodyPr>
          <a:lstStyle/>
          <a:p>
            <a:r>
              <a:rPr lang="el-GR" sz="1400" dirty="0" smtClean="0"/>
              <a:t>Σε σχέση με το σύνολο, οι ασφαλιστικοί οργανισμοί είναι προτεραιότητα περισσότερο για τις υπηρεσίες, η μισθοδοσία για τη βιομηχανία και οι προμηθευτές για το εμπόριο. Αντίστοιχα, οι μικρές φαίνεται να επιλέγουν περισσότερο την εφορία ενώ οι μεγάλες τους προμηθευτές τους.</a:t>
            </a:r>
          </a:p>
        </p:txBody>
      </p:sp>
    </p:spTree>
    <p:extLst>
      <p:ext uri="{BB962C8B-B14F-4D97-AF65-F5344CB8AC3E}">
        <p14:creationId xmlns:p14="http://schemas.microsoft.com/office/powerpoint/2010/main" val="41888056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534400" cy="868362"/>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Προτεραιότητα στην κάλυψη των υποχρεώσεων ανά Κλάδο</a:t>
            </a:r>
            <a:r>
              <a:rPr lang="en-US" dirty="0" smtClean="0"/>
              <a:t>Context</a:t>
            </a: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3856396743"/>
              </p:ext>
            </p:extLst>
          </p:nvPr>
        </p:nvGraphicFramePr>
        <p:xfrm>
          <a:off x="685800" y="2743200"/>
          <a:ext cx="7772400" cy="3255005"/>
        </p:xfrm>
        <a:graphic>
          <a:graphicData uri="http://schemas.openxmlformats.org/drawingml/2006/table">
            <a:tbl>
              <a:tblPr firstRow="1" bandRow="1">
                <a:tableStyleId>{5C22544A-7EE6-4342-B048-85BDC9FD1C3A}</a:tableStyleId>
              </a:tblPr>
              <a:tblGrid>
                <a:gridCol w="2590800"/>
                <a:gridCol w="1219200"/>
                <a:gridCol w="1295400"/>
                <a:gridCol w="1295400"/>
                <a:gridCol w="1371600"/>
              </a:tblGrid>
              <a:tr h="408395">
                <a:tc>
                  <a:txBody>
                    <a:bodyPr/>
                    <a:lstStyle/>
                    <a:p>
                      <a:endParaRPr lang="en-US" dirty="0"/>
                    </a:p>
                  </a:txBody>
                  <a:tcPr/>
                </a:tc>
                <a:tc>
                  <a:txBody>
                    <a:bodyPr/>
                    <a:lstStyle/>
                    <a:p>
                      <a:pPr algn="ctr"/>
                      <a:r>
                        <a:rPr lang="el-GR" sz="1600" dirty="0" smtClean="0"/>
                        <a:t>Σύνολο</a:t>
                      </a:r>
                      <a:endParaRPr lang="en-US" sz="1600" dirty="0"/>
                    </a:p>
                  </a:txBody>
                  <a:tcPr anchor="ctr"/>
                </a:tc>
                <a:tc>
                  <a:txBody>
                    <a:bodyPr/>
                    <a:lstStyle/>
                    <a:p>
                      <a:pPr algn="ctr"/>
                      <a:r>
                        <a:rPr lang="el-GR" sz="1600" dirty="0" smtClean="0"/>
                        <a:t>Υπηρεσίες</a:t>
                      </a:r>
                      <a:endParaRPr lang="en-US" sz="1600" dirty="0"/>
                    </a:p>
                  </a:txBody>
                  <a:tcPr anchor="ctr"/>
                </a:tc>
                <a:tc>
                  <a:txBody>
                    <a:bodyPr/>
                    <a:lstStyle/>
                    <a:p>
                      <a:pPr algn="ctr"/>
                      <a:r>
                        <a:rPr lang="el-GR" sz="1600" dirty="0" smtClean="0"/>
                        <a:t>Εμπόριο</a:t>
                      </a:r>
                      <a:endParaRPr lang="en-US" sz="1600" dirty="0"/>
                    </a:p>
                  </a:txBody>
                  <a:tcPr anchor="ctr"/>
                </a:tc>
                <a:tc>
                  <a:txBody>
                    <a:bodyPr/>
                    <a:lstStyle/>
                    <a:p>
                      <a:pPr algn="ctr"/>
                      <a:r>
                        <a:rPr lang="el-GR" sz="1600" dirty="0" smtClean="0"/>
                        <a:t>Μεταποίηση</a:t>
                      </a:r>
                      <a:endParaRPr lang="en-US" sz="1600" dirty="0"/>
                    </a:p>
                  </a:txBody>
                  <a:tcPr anchor="ctr"/>
                </a:tc>
              </a:tr>
              <a:tr h="408395">
                <a:tc>
                  <a:txBody>
                    <a:bodyPr/>
                    <a:lstStyle/>
                    <a:p>
                      <a:pPr algn="l" fontAlgn="b"/>
                      <a:r>
                        <a:rPr lang="el-GR" sz="1400" b="0" i="0" u="none" strike="noStrike" dirty="0">
                          <a:effectLst/>
                          <a:latin typeface="+mj-lt"/>
                        </a:rPr>
                        <a:t>Μισθοδοσία</a:t>
                      </a:r>
                    </a:p>
                  </a:txBody>
                  <a:tcPr marL="182880" marR="9525" marT="182880" marB="0" anchor="ctr"/>
                </a:tc>
                <a:tc>
                  <a:txBody>
                    <a:bodyPr/>
                    <a:lstStyle/>
                    <a:p>
                      <a:pPr algn="ctr" fontAlgn="b"/>
                      <a:r>
                        <a:rPr lang="en-US" sz="1400" b="0" i="0" u="none" strike="noStrike" dirty="0">
                          <a:effectLst/>
                          <a:latin typeface="+mj-lt"/>
                        </a:rPr>
                        <a:t>37%</a:t>
                      </a:r>
                    </a:p>
                  </a:txBody>
                  <a:tcPr marL="9525" marR="9525" marT="9525" marB="0" anchor="ctr"/>
                </a:tc>
                <a:tc>
                  <a:txBody>
                    <a:bodyPr/>
                    <a:lstStyle/>
                    <a:p>
                      <a:pPr algn="ctr" fontAlgn="b"/>
                      <a:r>
                        <a:rPr lang="en-US" sz="1400" b="0" i="0" u="none" strike="noStrike">
                          <a:effectLst/>
                          <a:latin typeface="+mn-lt"/>
                        </a:rPr>
                        <a:t>34%</a:t>
                      </a:r>
                    </a:p>
                  </a:txBody>
                  <a:tcPr marL="9525" marR="9525" marT="9525" marB="0" anchor="ctr"/>
                </a:tc>
                <a:tc>
                  <a:txBody>
                    <a:bodyPr/>
                    <a:lstStyle/>
                    <a:p>
                      <a:pPr algn="ctr" fontAlgn="b"/>
                      <a:r>
                        <a:rPr lang="en-US" sz="1400" b="0" i="0" u="none" strike="noStrike">
                          <a:effectLst/>
                          <a:latin typeface="+mn-lt"/>
                        </a:rPr>
                        <a:t>37%</a:t>
                      </a:r>
                    </a:p>
                  </a:txBody>
                  <a:tcPr marL="9525" marR="9525" marT="9525" marB="0" anchor="ctr">
                    <a:solidFill>
                      <a:srgbClr val="D0D8E8"/>
                    </a:solidFill>
                  </a:tcPr>
                </a:tc>
                <a:tc>
                  <a:txBody>
                    <a:bodyPr/>
                    <a:lstStyle/>
                    <a:p>
                      <a:pPr algn="ctr" fontAlgn="b"/>
                      <a:r>
                        <a:rPr lang="en-US" sz="1400" b="0" i="0" u="none" strike="noStrike" dirty="0">
                          <a:effectLst/>
                          <a:latin typeface="+mn-lt"/>
                        </a:rPr>
                        <a:t>55%</a:t>
                      </a:r>
                    </a:p>
                  </a:txBody>
                  <a:tcPr marL="9525" marR="9525" marT="9525" marB="0" anchor="ctr">
                    <a:solidFill>
                      <a:schemeClr val="accent6"/>
                    </a:solidFill>
                  </a:tcPr>
                </a:tc>
              </a:tr>
              <a:tr h="408395">
                <a:tc>
                  <a:txBody>
                    <a:bodyPr/>
                    <a:lstStyle/>
                    <a:p>
                      <a:pPr algn="l" fontAlgn="b"/>
                      <a:r>
                        <a:rPr lang="el-GR" sz="1400" b="0" i="0" u="none" strike="noStrike" dirty="0">
                          <a:effectLst/>
                          <a:latin typeface="+mj-lt"/>
                        </a:rPr>
                        <a:t>Εφορία</a:t>
                      </a:r>
                    </a:p>
                  </a:txBody>
                  <a:tcPr marL="182880" marR="9525" marT="182880" marB="0" anchor="ctr"/>
                </a:tc>
                <a:tc>
                  <a:txBody>
                    <a:bodyPr/>
                    <a:lstStyle/>
                    <a:p>
                      <a:pPr algn="ctr" fontAlgn="b"/>
                      <a:r>
                        <a:rPr lang="en-US" sz="1400" b="0" i="0" u="none" strike="noStrike" dirty="0">
                          <a:effectLst/>
                          <a:latin typeface="+mj-lt"/>
                        </a:rPr>
                        <a:t>34%</a:t>
                      </a:r>
                    </a:p>
                  </a:txBody>
                  <a:tcPr marL="9525" marR="9525" marT="9525" marB="0" anchor="ctr">
                    <a:solidFill>
                      <a:srgbClr val="E9EDF4"/>
                    </a:solidFill>
                  </a:tcPr>
                </a:tc>
                <a:tc>
                  <a:txBody>
                    <a:bodyPr/>
                    <a:lstStyle/>
                    <a:p>
                      <a:pPr algn="ctr" fontAlgn="b"/>
                      <a:r>
                        <a:rPr lang="en-US" sz="1400" b="0" i="0" u="none" strike="noStrike">
                          <a:effectLst/>
                          <a:latin typeface="+mn-lt"/>
                        </a:rPr>
                        <a:t>33%</a:t>
                      </a:r>
                    </a:p>
                  </a:txBody>
                  <a:tcPr marL="9525" marR="9525" marT="9525" marB="0" anchor="ctr">
                    <a:solidFill>
                      <a:srgbClr val="E9EDF4"/>
                    </a:solidFill>
                  </a:tcPr>
                </a:tc>
                <a:tc>
                  <a:txBody>
                    <a:bodyPr/>
                    <a:lstStyle/>
                    <a:p>
                      <a:pPr algn="ctr" fontAlgn="b"/>
                      <a:r>
                        <a:rPr lang="en-US" sz="1400" b="0" i="0" u="none" strike="noStrike">
                          <a:effectLst/>
                          <a:latin typeface="+mn-lt"/>
                        </a:rPr>
                        <a:t>38%</a:t>
                      </a:r>
                    </a:p>
                  </a:txBody>
                  <a:tcPr marL="9525" marR="9525" marT="9525" marB="0" anchor="ctr"/>
                </a:tc>
                <a:tc>
                  <a:txBody>
                    <a:bodyPr/>
                    <a:lstStyle/>
                    <a:p>
                      <a:pPr algn="ctr" fontAlgn="b"/>
                      <a:r>
                        <a:rPr lang="en-US" sz="1400" b="0" i="0" u="none" strike="noStrike">
                          <a:effectLst/>
                          <a:latin typeface="+mn-lt"/>
                        </a:rPr>
                        <a:t>29%</a:t>
                      </a:r>
                    </a:p>
                  </a:txBody>
                  <a:tcPr marL="9525" marR="9525" marT="9525" marB="0" anchor="ctr"/>
                </a:tc>
              </a:tr>
              <a:tr h="379735">
                <a:tc>
                  <a:txBody>
                    <a:bodyPr/>
                    <a:lstStyle/>
                    <a:p>
                      <a:pPr algn="l" fontAlgn="b"/>
                      <a:r>
                        <a:rPr lang="el-GR" sz="1400" b="0" i="0" u="none" strike="noStrike" dirty="0">
                          <a:effectLst/>
                          <a:latin typeface="+mj-lt"/>
                        </a:rPr>
                        <a:t>Ασφαλιστικούς Οργανισμούς</a:t>
                      </a:r>
                    </a:p>
                  </a:txBody>
                  <a:tcPr marL="182880" marR="9525" marT="182880" marB="0" anchor="ctr"/>
                </a:tc>
                <a:tc>
                  <a:txBody>
                    <a:bodyPr/>
                    <a:lstStyle/>
                    <a:p>
                      <a:pPr algn="ctr" fontAlgn="b"/>
                      <a:r>
                        <a:rPr lang="en-US" sz="1400" b="0" i="0" u="none" strike="noStrike" dirty="0">
                          <a:effectLst/>
                          <a:latin typeface="+mj-lt"/>
                        </a:rPr>
                        <a:t>14%</a:t>
                      </a:r>
                    </a:p>
                  </a:txBody>
                  <a:tcPr marL="9525" marR="9525" marT="9525" marB="0" anchor="ctr"/>
                </a:tc>
                <a:tc>
                  <a:txBody>
                    <a:bodyPr/>
                    <a:lstStyle/>
                    <a:p>
                      <a:pPr algn="ctr" fontAlgn="b"/>
                      <a:r>
                        <a:rPr lang="en-US" sz="1400" b="0" i="0" u="none" strike="noStrike" dirty="0">
                          <a:effectLst/>
                          <a:latin typeface="+mn-lt"/>
                        </a:rPr>
                        <a:t>18%</a:t>
                      </a:r>
                    </a:p>
                  </a:txBody>
                  <a:tcPr marL="9525" marR="9525" marT="9525" marB="0" anchor="ctr">
                    <a:solidFill>
                      <a:schemeClr val="accent6"/>
                    </a:solidFill>
                  </a:tcPr>
                </a:tc>
                <a:tc>
                  <a:txBody>
                    <a:bodyPr/>
                    <a:lstStyle/>
                    <a:p>
                      <a:pPr algn="ctr" fontAlgn="b"/>
                      <a:r>
                        <a:rPr lang="en-US" sz="1400" b="0" i="0" u="none" strike="noStrike">
                          <a:effectLst/>
                          <a:latin typeface="+mn-lt"/>
                        </a:rPr>
                        <a:t>1%</a:t>
                      </a:r>
                    </a:p>
                  </a:txBody>
                  <a:tcPr marL="9525" marR="9525" marT="9525" marB="0" anchor="ctr"/>
                </a:tc>
                <a:tc>
                  <a:txBody>
                    <a:bodyPr/>
                    <a:lstStyle/>
                    <a:p>
                      <a:pPr algn="ctr" fontAlgn="b"/>
                      <a:r>
                        <a:rPr lang="en-US" sz="1400" b="0" i="0" u="none" strike="noStrike">
                          <a:effectLst/>
                          <a:latin typeface="+mn-lt"/>
                        </a:rPr>
                        <a:t>9%</a:t>
                      </a:r>
                    </a:p>
                  </a:txBody>
                  <a:tcPr marL="9525" marR="9525" marT="9525" marB="0" anchor="ctr"/>
                </a:tc>
              </a:tr>
              <a:tr h="408395">
                <a:tc>
                  <a:txBody>
                    <a:bodyPr/>
                    <a:lstStyle/>
                    <a:p>
                      <a:pPr algn="l" fontAlgn="b"/>
                      <a:r>
                        <a:rPr lang="el-GR" sz="1400" b="0" i="0" u="none" strike="noStrike" dirty="0">
                          <a:effectLst/>
                          <a:latin typeface="+mj-lt"/>
                        </a:rPr>
                        <a:t>Προμηθευτές</a:t>
                      </a:r>
                    </a:p>
                  </a:txBody>
                  <a:tcPr marL="182880" marR="9525" marT="182880" marB="0" anchor="ctr"/>
                </a:tc>
                <a:tc>
                  <a:txBody>
                    <a:bodyPr/>
                    <a:lstStyle/>
                    <a:p>
                      <a:pPr algn="ctr" fontAlgn="b"/>
                      <a:r>
                        <a:rPr lang="en-US" sz="1400" b="0" i="0" u="none" strike="noStrike" dirty="0">
                          <a:effectLst/>
                          <a:latin typeface="+mj-lt"/>
                        </a:rPr>
                        <a:t>8%</a:t>
                      </a:r>
                    </a:p>
                  </a:txBody>
                  <a:tcPr marL="9525" marR="9525" marT="9525" marB="0" anchor="ctr"/>
                </a:tc>
                <a:tc>
                  <a:txBody>
                    <a:bodyPr/>
                    <a:lstStyle/>
                    <a:p>
                      <a:pPr algn="ctr" fontAlgn="b"/>
                      <a:r>
                        <a:rPr lang="en-US" sz="1400" b="0" i="0" u="none" strike="noStrike">
                          <a:effectLst/>
                          <a:latin typeface="+mn-lt"/>
                        </a:rPr>
                        <a:t>6%</a:t>
                      </a:r>
                    </a:p>
                  </a:txBody>
                  <a:tcPr marL="9525" marR="9525" marT="9525" marB="0" anchor="ctr"/>
                </a:tc>
                <a:tc>
                  <a:txBody>
                    <a:bodyPr/>
                    <a:lstStyle/>
                    <a:p>
                      <a:pPr algn="ctr" fontAlgn="b"/>
                      <a:r>
                        <a:rPr lang="en-US" sz="1400" b="0" i="0" u="none" strike="noStrike" dirty="0">
                          <a:effectLst/>
                          <a:latin typeface="+mn-lt"/>
                        </a:rPr>
                        <a:t>24%</a:t>
                      </a:r>
                    </a:p>
                  </a:txBody>
                  <a:tcPr marL="9525" marR="9525" marT="9525" marB="0" anchor="ctr">
                    <a:solidFill>
                      <a:schemeClr val="accent6"/>
                    </a:solidFill>
                  </a:tcPr>
                </a:tc>
                <a:tc>
                  <a:txBody>
                    <a:bodyPr/>
                    <a:lstStyle/>
                    <a:p>
                      <a:pPr algn="ctr" fontAlgn="b"/>
                      <a:r>
                        <a:rPr lang="en-US" sz="1400" b="0" i="0" u="none" strike="noStrike">
                          <a:effectLst/>
                          <a:latin typeface="+mn-lt"/>
                        </a:rPr>
                        <a:t>1%</a:t>
                      </a:r>
                    </a:p>
                  </a:txBody>
                  <a:tcPr marL="9525" marR="9525" marT="9525" marB="0" anchor="ctr">
                    <a:solidFill>
                      <a:srgbClr val="E9EDF4"/>
                    </a:solidFill>
                  </a:tcPr>
                </a:tc>
              </a:tr>
              <a:tr h="408395">
                <a:tc>
                  <a:txBody>
                    <a:bodyPr/>
                    <a:lstStyle/>
                    <a:p>
                      <a:pPr algn="l" fontAlgn="b"/>
                      <a:r>
                        <a:rPr lang="el-GR" sz="1400" b="0" i="0" u="none" strike="noStrike" dirty="0">
                          <a:effectLst/>
                          <a:latin typeface="+mj-lt"/>
                        </a:rPr>
                        <a:t>Λοιπά Λειτουργικά Έξοδα</a:t>
                      </a:r>
                    </a:p>
                  </a:txBody>
                  <a:tcPr marL="182880" marR="9525" marT="182880" marB="0" anchor="ctr"/>
                </a:tc>
                <a:tc>
                  <a:txBody>
                    <a:bodyPr/>
                    <a:lstStyle/>
                    <a:p>
                      <a:pPr algn="ctr" fontAlgn="b"/>
                      <a:r>
                        <a:rPr lang="en-US" sz="1400" b="0" i="0" u="none" strike="noStrike">
                          <a:effectLst/>
                          <a:latin typeface="+mj-lt"/>
                        </a:rPr>
                        <a:t>4%</a:t>
                      </a:r>
                    </a:p>
                  </a:txBody>
                  <a:tcPr marL="9525" marR="9525" marT="9525" marB="0" anchor="ctr"/>
                </a:tc>
                <a:tc>
                  <a:txBody>
                    <a:bodyPr/>
                    <a:lstStyle/>
                    <a:p>
                      <a:pPr algn="ctr" fontAlgn="b"/>
                      <a:r>
                        <a:rPr lang="en-US" sz="1400" b="0" i="0" u="none" strike="noStrike">
                          <a:effectLst/>
                          <a:latin typeface="+mn-lt"/>
                        </a:rPr>
                        <a:t>6%</a:t>
                      </a:r>
                    </a:p>
                  </a:txBody>
                  <a:tcPr marL="9525" marR="9525" marT="9525" marB="0" anchor="ctr"/>
                </a:tc>
                <a:tc>
                  <a:txBody>
                    <a:bodyPr/>
                    <a:lstStyle/>
                    <a:p>
                      <a:pPr algn="ctr" fontAlgn="b"/>
                      <a:r>
                        <a:rPr lang="en-US" sz="1400" b="0" i="0" u="none" strike="noStrike">
                          <a:effectLst/>
                          <a:latin typeface="+mn-lt"/>
                        </a:rPr>
                        <a:t>0%</a:t>
                      </a:r>
                    </a:p>
                  </a:txBody>
                  <a:tcPr marL="9525" marR="9525" marT="9525" marB="0" anchor="ctr">
                    <a:solidFill>
                      <a:srgbClr val="D0D8E8"/>
                    </a:solidFill>
                  </a:tcPr>
                </a:tc>
                <a:tc>
                  <a:txBody>
                    <a:bodyPr/>
                    <a:lstStyle/>
                    <a:p>
                      <a:pPr algn="ctr" fontAlgn="b"/>
                      <a:r>
                        <a:rPr lang="en-US" sz="1400" b="0" i="0" u="none" strike="noStrike">
                          <a:effectLst/>
                          <a:latin typeface="+mn-lt"/>
                        </a:rPr>
                        <a:t>0%</a:t>
                      </a:r>
                    </a:p>
                  </a:txBody>
                  <a:tcPr marL="9525" marR="9525" marT="9525" marB="0" anchor="ctr">
                    <a:solidFill>
                      <a:srgbClr val="D0D8E8"/>
                    </a:solidFill>
                  </a:tcPr>
                </a:tc>
              </a:tr>
              <a:tr h="408395">
                <a:tc>
                  <a:txBody>
                    <a:bodyPr/>
                    <a:lstStyle/>
                    <a:p>
                      <a:pPr algn="l" fontAlgn="b"/>
                      <a:r>
                        <a:rPr lang="el-GR" sz="1400" b="0" i="0" u="none" strike="noStrike" dirty="0">
                          <a:effectLst/>
                          <a:latin typeface="+mj-lt"/>
                        </a:rPr>
                        <a:t>Τράπεζες</a:t>
                      </a:r>
                    </a:p>
                  </a:txBody>
                  <a:tcPr marL="182880" marR="9525" marT="182880" marB="0" anchor="ctr"/>
                </a:tc>
                <a:tc>
                  <a:txBody>
                    <a:bodyPr/>
                    <a:lstStyle/>
                    <a:p>
                      <a:pPr algn="ctr" fontAlgn="b"/>
                      <a:r>
                        <a:rPr lang="en-US" sz="1400" b="0" i="0" u="none" strike="noStrike">
                          <a:effectLst/>
                          <a:latin typeface="+mj-lt"/>
                        </a:rPr>
                        <a:t>1%</a:t>
                      </a:r>
                    </a:p>
                  </a:txBody>
                  <a:tcPr marL="9525" marR="9525" marT="9525" marB="0" anchor="ctr"/>
                </a:tc>
                <a:tc>
                  <a:txBody>
                    <a:bodyPr/>
                    <a:lstStyle/>
                    <a:p>
                      <a:pPr algn="ctr" fontAlgn="b"/>
                      <a:r>
                        <a:rPr lang="en-US" sz="1400" b="0" i="0" u="none" strike="noStrike">
                          <a:effectLst/>
                          <a:latin typeface="+mn-lt"/>
                        </a:rPr>
                        <a:t>2%</a:t>
                      </a:r>
                    </a:p>
                  </a:txBody>
                  <a:tcPr marL="9525" marR="9525" marT="9525" marB="0" anchor="ctr"/>
                </a:tc>
                <a:tc>
                  <a:txBody>
                    <a:bodyPr/>
                    <a:lstStyle/>
                    <a:p>
                      <a:pPr algn="ctr" fontAlgn="b"/>
                      <a:r>
                        <a:rPr lang="en-US" sz="1400" b="0" i="0" u="none" strike="noStrike">
                          <a:effectLst/>
                          <a:latin typeface="+mn-lt"/>
                        </a:rPr>
                        <a:t>0%</a:t>
                      </a:r>
                    </a:p>
                  </a:txBody>
                  <a:tcPr marL="9525" marR="9525" marT="9525" marB="0" anchor="ctr"/>
                </a:tc>
                <a:tc>
                  <a:txBody>
                    <a:bodyPr/>
                    <a:lstStyle/>
                    <a:p>
                      <a:pPr algn="ctr" fontAlgn="b"/>
                      <a:r>
                        <a:rPr lang="en-US" sz="1400" b="0" i="0" u="none" strike="noStrike">
                          <a:effectLst/>
                          <a:latin typeface="+mn-lt"/>
                        </a:rPr>
                        <a:t>0%</a:t>
                      </a:r>
                    </a:p>
                  </a:txBody>
                  <a:tcPr marL="9525" marR="9525" marT="9525" marB="0" anchor="ctr"/>
                </a:tc>
              </a:tr>
              <a:tr h="408395">
                <a:tc>
                  <a:txBody>
                    <a:bodyPr/>
                    <a:lstStyle/>
                    <a:p>
                      <a:pPr algn="l" fontAlgn="b"/>
                      <a:r>
                        <a:rPr lang="el-GR" sz="1400" b="0" i="0" u="none" strike="noStrike" dirty="0">
                          <a:effectLst/>
                          <a:latin typeface="+mj-lt"/>
                        </a:rPr>
                        <a:t>Ενοίκιο</a:t>
                      </a:r>
                    </a:p>
                  </a:txBody>
                  <a:tcPr marL="182880" marR="9525" marT="182880" marB="0" anchor="ctr"/>
                </a:tc>
                <a:tc>
                  <a:txBody>
                    <a:bodyPr/>
                    <a:lstStyle/>
                    <a:p>
                      <a:pPr algn="ctr" fontAlgn="b"/>
                      <a:r>
                        <a:rPr lang="en-US" sz="1400" b="0" i="0" u="none" strike="noStrike">
                          <a:effectLst/>
                          <a:latin typeface="+mj-lt"/>
                        </a:rPr>
                        <a:t>1%</a:t>
                      </a:r>
                    </a:p>
                  </a:txBody>
                  <a:tcPr marL="9525" marR="9525" marT="9525" marB="0" anchor="ctr"/>
                </a:tc>
                <a:tc>
                  <a:txBody>
                    <a:bodyPr/>
                    <a:lstStyle/>
                    <a:p>
                      <a:pPr algn="ctr" fontAlgn="b"/>
                      <a:r>
                        <a:rPr lang="en-US" sz="1400" b="0" i="0" u="none" strike="noStrike">
                          <a:effectLst/>
                          <a:latin typeface="+mn-lt"/>
                        </a:rPr>
                        <a:t>1%</a:t>
                      </a:r>
                    </a:p>
                  </a:txBody>
                  <a:tcPr marL="9525" marR="9525" marT="9525" marB="0" anchor="ctr"/>
                </a:tc>
                <a:tc>
                  <a:txBody>
                    <a:bodyPr/>
                    <a:lstStyle/>
                    <a:p>
                      <a:pPr algn="ctr" fontAlgn="b"/>
                      <a:r>
                        <a:rPr lang="en-US" sz="1400" b="0" i="0" u="none" strike="noStrike">
                          <a:effectLst/>
                          <a:latin typeface="+mn-lt"/>
                        </a:rPr>
                        <a:t>0%</a:t>
                      </a:r>
                    </a:p>
                  </a:txBody>
                  <a:tcPr marL="9525" marR="9525" marT="9525" marB="0" anchor="ctr"/>
                </a:tc>
                <a:tc>
                  <a:txBody>
                    <a:bodyPr/>
                    <a:lstStyle/>
                    <a:p>
                      <a:pPr algn="ctr" fontAlgn="b"/>
                      <a:r>
                        <a:rPr lang="en-US" sz="1400" b="0" i="0" u="none" strike="noStrike" dirty="0">
                          <a:effectLst/>
                          <a:latin typeface="+mn-lt"/>
                        </a:rPr>
                        <a:t>0%</a:t>
                      </a:r>
                    </a:p>
                  </a:txBody>
                  <a:tcPr marL="9525" marR="9525" marT="9525"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91970021"/>
              </p:ext>
            </p:extLst>
          </p:nvPr>
        </p:nvGraphicFramePr>
        <p:xfrm>
          <a:off x="685800" y="1055175"/>
          <a:ext cx="7772400" cy="1426390"/>
        </p:xfrm>
        <a:graphic>
          <a:graphicData uri="http://schemas.openxmlformats.org/drawingml/2006/table">
            <a:tbl>
              <a:tblPr firstRow="1" bandRow="1">
                <a:tableStyleId>{5C22544A-7EE6-4342-B048-85BDC9FD1C3A}</a:tableStyleId>
              </a:tblPr>
              <a:tblGrid>
                <a:gridCol w="2590800"/>
                <a:gridCol w="1219200"/>
                <a:gridCol w="1295400"/>
                <a:gridCol w="1295400"/>
                <a:gridCol w="1371600"/>
              </a:tblGrid>
              <a:tr h="408395">
                <a:tc>
                  <a:txBody>
                    <a:bodyPr/>
                    <a:lstStyle/>
                    <a:p>
                      <a:endParaRPr lang="en-US" dirty="0"/>
                    </a:p>
                  </a:txBody>
                  <a:tcPr/>
                </a:tc>
                <a:tc>
                  <a:txBody>
                    <a:bodyPr/>
                    <a:lstStyle/>
                    <a:p>
                      <a:pPr algn="ctr"/>
                      <a:r>
                        <a:rPr lang="el-GR" sz="1600" dirty="0" smtClean="0"/>
                        <a:t>Σύνολο</a:t>
                      </a:r>
                      <a:endParaRPr lang="en-US" sz="1600" dirty="0"/>
                    </a:p>
                  </a:txBody>
                  <a:tcPr anchor="ctr"/>
                </a:tc>
                <a:tc>
                  <a:txBody>
                    <a:bodyPr/>
                    <a:lstStyle/>
                    <a:p>
                      <a:pPr algn="ctr"/>
                      <a:r>
                        <a:rPr lang="el-GR" sz="1600" dirty="0" smtClean="0"/>
                        <a:t>Υπηρεσίες</a:t>
                      </a:r>
                      <a:endParaRPr lang="en-US" sz="1600" dirty="0"/>
                    </a:p>
                  </a:txBody>
                  <a:tcPr anchor="ctr"/>
                </a:tc>
                <a:tc>
                  <a:txBody>
                    <a:bodyPr/>
                    <a:lstStyle/>
                    <a:p>
                      <a:pPr algn="ctr"/>
                      <a:r>
                        <a:rPr lang="el-GR" sz="1600" dirty="0" smtClean="0"/>
                        <a:t>Εμπόριο</a:t>
                      </a:r>
                      <a:endParaRPr lang="en-US" sz="1600" dirty="0"/>
                    </a:p>
                  </a:txBody>
                  <a:tcPr anchor="ctr"/>
                </a:tc>
                <a:tc>
                  <a:txBody>
                    <a:bodyPr/>
                    <a:lstStyle/>
                    <a:p>
                      <a:pPr algn="ctr"/>
                      <a:r>
                        <a:rPr lang="el-GR" sz="1600" dirty="0" smtClean="0"/>
                        <a:t>Μεταποίηση</a:t>
                      </a:r>
                      <a:endParaRPr lang="en-US" sz="1600" dirty="0"/>
                    </a:p>
                  </a:txBody>
                  <a:tcPr anchor="ctr"/>
                </a:tc>
              </a:tr>
              <a:tr h="408395">
                <a:tc>
                  <a:txBody>
                    <a:bodyPr/>
                    <a:lstStyle/>
                    <a:p>
                      <a:pPr algn="l" fontAlgn="b"/>
                      <a:r>
                        <a:rPr lang="el-GR" sz="1400" b="0" i="0" u="none" strike="noStrike" dirty="0" smtClean="0">
                          <a:effectLst/>
                          <a:latin typeface="+mj-lt"/>
                        </a:rPr>
                        <a:t>Ναι (πληρώνουμε</a:t>
                      </a:r>
                      <a:r>
                        <a:rPr lang="el-GR" sz="1400" b="0" i="0" u="none" strike="noStrike" baseline="0" dirty="0" smtClean="0">
                          <a:effectLst/>
                          <a:latin typeface="+mj-lt"/>
                        </a:rPr>
                        <a:t> κατά προτεραιότητα)</a:t>
                      </a:r>
                      <a:endParaRPr lang="el-GR" sz="1400" b="0" i="0" u="none" strike="noStrike" dirty="0">
                        <a:effectLst/>
                        <a:latin typeface="+mj-lt"/>
                      </a:endParaRPr>
                    </a:p>
                  </a:txBody>
                  <a:tcPr marL="182880" marR="9525" marT="182880" marB="0" anchor="ctr"/>
                </a:tc>
                <a:tc>
                  <a:txBody>
                    <a:bodyPr/>
                    <a:lstStyle/>
                    <a:p>
                      <a:pPr algn="ctr" fontAlgn="b"/>
                      <a:r>
                        <a:rPr lang="en-US" sz="1400" b="0" i="0" u="none" strike="noStrike">
                          <a:effectLst/>
                          <a:latin typeface="+mj-lt"/>
                        </a:rPr>
                        <a:t>78%</a:t>
                      </a:r>
                    </a:p>
                  </a:txBody>
                  <a:tcPr marL="9525" marR="9525" marT="9525" marB="0" anchor="ctr"/>
                </a:tc>
                <a:tc>
                  <a:txBody>
                    <a:bodyPr/>
                    <a:lstStyle/>
                    <a:p>
                      <a:pPr algn="ctr" fontAlgn="b"/>
                      <a:r>
                        <a:rPr lang="en-US" sz="1400" b="0" i="0" u="none" strike="noStrike">
                          <a:effectLst/>
                          <a:latin typeface="+mj-lt"/>
                        </a:rPr>
                        <a:t>79%</a:t>
                      </a:r>
                    </a:p>
                  </a:txBody>
                  <a:tcPr marL="9525" marR="9525" marT="9525" marB="0" anchor="ctr"/>
                </a:tc>
                <a:tc>
                  <a:txBody>
                    <a:bodyPr/>
                    <a:lstStyle/>
                    <a:p>
                      <a:pPr algn="ctr" fontAlgn="b"/>
                      <a:r>
                        <a:rPr lang="en-US" sz="1400" b="0" i="0" u="none" strike="noStrike">
                          <a:effectLst/>
                          <a:latin typeface="+mj-lt"/>
                        </a:rPr>
                        <a:t>65%</a:t>
                      </a:r>
                    </a:p>
                  </a:txBody>
                  <a:tcPr marL="9525" marR="9525" marT="9525" marB="0" anchor="ctr">
                    <a:solidFill>
                      <a:srgbClr val="D0D8E8"/>
                    </a:solidFill>
                  </a:tcPr>
                </a:tc>
                <a:tc>
                  <a:txBody>
                    <a:bodyPr/>
                    <a:lstStyle/>
                    <a:p>
                      <a:pPr algn="ctr" fontAlgn="b"/>
                      <a:r>
                        <a:rPr lang="en-US" sz="1400" b="0" i="0" u="none" strike="noStrike" dirty="0">
                          <a:effectLst/>
                          <a:latin typeface="+mj-lt"/>
                        </a:rPr>
                        <a:t>84%</a:t>
                      </a:r>
                    </a:p>
                  </a:txBody>
                  <a:tcPr marL="9525" marR="9525" marT="9525" marB="0" anchor="ctr">
                    <a:solidFill>
                      <a:schemeClr val="accent6"/>
                    </a:solidFill>
                  </a:tcPr>
                </a:tc>
              </a:tr>
              <a:tr h="408395">
                <a:tc>
                  <a:txBody>
                    <a:bodyPr/>
                    <a:lstStyle/>
                    <a:p>
                      <a:pPr algn="l" fontAlgn="b"/>
                      <a:r>
                        <a:rPr lang="el-GR" sz="1400" b="0" i="0" u="none" strike="noStrike" dirty="0" smtClean="0">
                          <a:effectLst/>
                          <a:latin typeface="+mj-lt"/>
                        </a:rPr>
                        <a:t>Όχι</a:t>
                      </a:r>
                      <a:endParaRPr lang="el-GR" sz="1400" b="0" i="0" u="none" strike="noStrike" dirty="0">
                        <a:effectLst/>
                        <a:latin typeface="+mj-lt"/>
                      </a:endParaRPr>
                    </a:p>
                  </a:txBody>
                  <a:tcPr marL="182880" marR="9525" marT="182880" marB="0" anchor="ctr"/>
                </a:tc>
                <a:tc>
                  <a:txBody>
                    <a:bodyPr/>
                    <a:lstStyle/>
                    <a:p>
                      <a:pPr algn="ctr" fontAlgn="b"/>
                      <a:r>
                        <a:rPr lang="en-US" sz="1400" b="0" i="0" u="none" strike="noStrike">
                          <a:effectLst/>
                          <a:latin typeface="+mj-lt"/>
                        </a:rPr>
                        <a:t>22%</a:t>
                      </a:r>
                    </a:p>
                  </a:txBody>
                  <a:tcPr marL="9525" marR="9525" marT="9525" marB="0" anchor="ctr">
                    <a:solidFill>
                      <a:srgbClr val="E9EDF4"/>
                    </a:solidFill>
                  </a:tcPr>
                </a:tc>
                <a:tc>
                  <a:txBody>
                    <a:bodyPr/>
                    <a:lstStyle/>
                    <a:p>
                      <a:pPr algn="ctr" fontAlgn="b"/>
                      <a:r>
                        <a:rPr lang="en-US" sz="1400" b="0" i="0" u="none" strike="noStrike">
                          <a:effectLst/>
                          <a:latin typeface="+mj-lt"/>
                        </a:rPr>
                        <a:t>21%</a:t>
                      </a:r>
                    </a:p>
                  </a:txBody>
                  <a:tcPr marL="9525" marR="9525" marT="9525" marB="0" anchor="ctr">
                    <a:solidFill>
                      <a:srgbClr val="E9EDF4"/>
                    </a:solidFill>
                  </a:tcPr>
                </a:tc>
                <a:tc>
                  <a:txBody>
                    <a:bodyPr/>
                    <a:lstStyle/>
                    <a:p>
                      <a:pPr algn="ctr" fontAlgn="b"/>
                      <a:r>
                        <a:rPr lang="en-US" sz="1400" b="0" i="0" u="none" strike="noStrike" dirty="0">
                          <a:effectLst/>
                          <a:latin typeface="+mj-lt"/>
                        </a:rPr>
                        <a:t>35%</a:t>
                      </a:r>
                    </a:p>
                  </a:txBody>
                  <a:tcPr marL="9525" marR="9525" marT="9525" marB="0" anchor="ctr">
                    <a:solidFill>
                      <a:schemeClr val="accent6"/>
                    </a:solidFill>
                  </a:tcPr>
                </a:tc>
                <a:tc>
                  <a:txBody>
                    <a:bodyPr/>
                    <a:lstStyle/>
                    <a:p>
                      <a:pPr algn="ctr" fontAlgn="b"/>
                      <a:r>
                        <a:rPr lang="en-US" sz="1400" b="0" i="0" u="none" strike="noStrike" dirty="0">
                          <a:effectLst/>
                          <a:latin typeface="+mj-lt"/>
                        </a:rPr>
                        <a:t>16%</a:t>
                      </a:r>
                    </a:p>
                  </a:txBody>
                  <a:tcPr marL="9525" marR="9525" marT="9525" marB="0" anchor="ctr"/>
                </a:tc>
              </a:tr>
            </a:tbl>
          </a:graphicData>
        </a:graphic>
      </p:graphicFrame>
    </p:spTree>
    <p:extLst>
      <p:ext uri="{BB962C8B-B14F-4D97-AF65-F5344CB8AC3E}">
        <p14:creationId xmlns:p14="http://schemas.microsoft.com/office/powerpoint/2010/main" val="32242382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534400" cy="868362"/>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Προτεραιότητα στην κάλυψη των υποχρεώσεων ανά Μέγεθος Επιχείρησης</a:t>
            </a:r>
            <a:r>
              <a:rPr lang="en-US" dirty="0" smtClean="0"/>
              <a:t>Context</a:t>
            </a: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2067938966"/>
              </p:ext>
            </p:extLst>
          </p:nvPr>
        </p:nvGraphicFramePr>
        <p:xfrm>
          <a:off x="762000" y="2819400"/>
          <a:ext cx="7620000" cy="3161970"/>
        </p:xfrm>
        <a:graphic>
          <a:graphicData uri="http://schemas.openxmlformats.org/drawingml/2006/table">
            <a:tbl>
              <a:tblPr firstRow="1" bandRow="1">
                <a:tableStyleId>{5C22544A-7EE6-4342-B048-85BDC9FD1C3A}</a:tableStyleId>
              </a:tblPr>
              <a:tblGrid>
                <a:gridCol w="2590800"/>
                <a:gridCol w="1219200"/>
                <a:gridCol w="1295400"/>
                <a:gridCol w="1295400"/>
                <a:gridCol w="1219200"/>
              </a:tblGrid>
              <a:tr h="388290">
                <a:tc>
                  <a:txBody>
                    <a:bodyPr/>
                    <a:lstStyle/>
                    <a:p>
                      <a:endParaRPr lang="en-US" dirty="0"/>
                    </a:p>
                  </a:txBody>
                  <a:tcPr/>
                </a:tc>
                <a:tc>
                  <a:txBody>
                    <a:bodyPr/>
                    <a:lstStyle/>
                    <a:p>
                      <a:pPr algn="ctr"/>
                      <a:r>
                        <a:rPr lang="el-GR" sz="1600" dirty="0" smtClean="0"/>
                        <a:t>Σύνολο</a:t>
                      </a:r>
                      <a:endParaRPr lang="en-US" sz="1600" dirty="0"/>
                    </a:p>
                  </a:txBody>
                  <a:tcPr anchor="ctr"/>
                </a:tc>
                <a:tc>
                  <a:txBody>
                    <a:bodyPr/>
                    <a:lstStyle/>
                    <a:p>
                      <a:pPr algn="ctr"/>
                      <a:r>
                        <a:rPr lang="el-GR" sz="1600" dirty="0" smtClean="0"/>
                        <a:t>Μικρές</a:t>
                      </a:r>
                      <a:endParaRPr lang="en-US" sz="1600" dirty="0"/>
                    </a:p>
                  </a:txBody>
                  <a:tcPr anchor="ctr"/>
                </a:tc>
                <a:tc>
                  <a:txBody>
                    <a:bodyPr/>
                    <a:lstStyle/>
                    <a:p>
                      <a:pPr algn="ctr"/>
                      <a:r>
                        <a:rPr lang="el-GR" sz="1600" dirty="0" smtClean="0"/>
                        <a:t>Μεσαίες</a:t>
                      </a:r>
                      <a:endParaRPr lang="en-US" sz="1600" dirty="0"/>
                    </a:p>
                  </a:txBody>
                  <a:tcPr anchor="ctr"/>
                </a:tc>
                <a:tc>
                  <a:txBody>
                    <a:bodyPr/>
                    <a:lstStyle/>
                    <a:p>
                      <a:pPr algn="ctr"/>
                      <a:r>
                        <a:rPr lang="el-GR" sz="1600" dirty="0" smtClean="0"/>
                        <a:t>Μεγάλες</a:t>
                      </a:r>
                      <a:endParaRPr lang="en-US" sz="1600" dirty="0"/>
                    </a:p>
                  </a:txBody>
                  <a:tcPr anchor="ctr"/>
                </a:tc>
              </a:tr>
              <a:tr h="388290">
                <a:tc>
                  <a:txBody>
                    <a:bodyPr/>
                    <a:lstStyle/>
                    <a:p>
                      <a:pPr algn="l" fontAlgn="b"/>
                      <a:r>
                        <a:rPr lang="el-GR" sz="1400" b="0" i="0" u="none" strike="noStrike" dirty="0">
                          <a:effectLst/>
                          <a:latin typeface="+mj-lt"/>
                        </a:rPr>
                        <a:t>Μισθοδοσία</a:t>
                      </a:r>
                    </a:p>
                  </a:txBody>
                  <a:tcPr marL="182880" marR="9525" marT="182880" marB="0" anchor="ctr"/>
                </a:tc>
                <a:tc>
                  <a:txBody>
                    <a:bodyPr/>
                    <a:lstStyle/>
                    <a:p>
                      <a:pPr algn="ctr" fontAlgn="b"/>
                      <a:r>
                        <a:rPr lang="en-US" sz="1400" b="0" i="0" u="none" strike="noStrike" dirty="0">
                          <a:effectLst/>
                          <a:latin typeface="+mj-lt"/>
                        </a:rPr>
                        <a:t>37%</a:t>
                      </a:r>
                    </a:p>
                  </a:txBody>
                  <a:tcPr marL="9525" marR="9525" marT="9525" marB="0" anchor="ctr"/>
                </a:tc>
                <a:tc>
                  <a:txBody>
                    <a:bodyPr/>
                    <a:lstStyle/>
                    <a:p>
                      <a:pPr algn="ctr" fontAlgn="b"/>
                      <a:r>
                        <a:rPr lang="en-US" sz="1400" b="0" i="0" u="none" strike="noStrike">
                          <a:effectLst/>
                          <a:latin typeface="+mj-lt"/>
                        </a:rPr>
                        <a:t>30%</a:t>
                      </a:r>
                    </a:p>
                  </a:txBody>
                  <a:tcPr marL="9525" marR="9525" marT="9525" marB="0" anchor="ctr"/>
                </a:tc>
                <a:tc>
                  <a:txBody>
                    <a:bodyPr/>
                    <a:lstStyle/>
                    <a:p>
                      <a:pPr algn="ctr" fontAlgn="b"/>
                      <a:r>
                        <a:rPr lang="en-US" sz="1400" b="0" i="0" u="none" strike="noStrike" dirty="0">
                          <a:effectLst/>
                          <a:latin typeface="+mj-lt"/>
                        </a:rPr>
                        <a:t>59%</a:t>
                      </a:r>
                    </a:p>
                  </a:txBody>
                  <a:tcPr marL="9525" marR="9525" marT="9525" marB="0" anchor="ctr">
                    <a:solidFill>
                      <a:schemeClr val="accent6"/>
                    </a:solidFill>
                  </a:tcPr>
                </a:tc>
                <a:tc>
                  <a:txBody>
                    <a:bodyPr/>
                    <a:lstStyle/>
                    <a:p>
                      <a:pPr algn="ctr" fontAlgn="b"/>
                      <a:r>
                        <a:rPr lang="en-US" sz="1400" b="0" i="0" u="none" strike="noStrike" dirty="0">
                          <a:effectLst/>
                          <a:latin typeface="+mj-lt"/>
                        </a:rPr>
                        <a:t>57%</a:t>
                      </a:r>
                    </a:p>
                  </a:txBody>
                  <a:tcPr marL="9525" marR="9525" marT="9525" marB="0" anchor="ctr">
                    <a:solidFill>
                      <a:schemeClr val="accent6"/>
                    </a:solidFill>
                  </a:tcPr>
                </a:tc>
              </a:tr>
              <a:tr h="388290">
                <a:tc>
                  <a:txBody>
                    <a:bodyPr/>
                    <a:lstStyle/>
                    <a:p>
                      <a:pPr algn="l" fontAlgn="b"/>
                      <a:r>
                        <a:rPr lang="el-GR" sz="1400" b="0" i="0" u="none" strike="noStrike" dirty="0">
                          <a:effectLst/>
                          <a:latin typeface="+mj-lt"/>
                        </a:rPr>
                        <a:t>Εφορία</a:t>
                      </a:r>
                    </a:p>
                  </a:txBody>
                  <a:tcPr marL="182880" marR="9525" marT="182880" marB="0" anchor="ctr"/>
                </a:tc>
                <a:tc>
                  <a:txBody>
                    <a:bodyPr/>
                    <a:lstStyle/>
                    <a:p>
                      <a:pPr algn="ctr" fontAlgn="b"/>
                      <a:r>
                        <a:rPr lang="en-US" sz="1400" b="0" i="0" u="none" strike="noStrike" dirty="0">
                          <a:effectLst/>
                          <a:latin typeface="+mj-lt"/>
                        </a:rPr>
                        <a:t>34%</a:t>
                      </a:r>
                    </a:p>
                  </a:txBody>
                  <a:tcPr marL="9525" marR="9525" marT="9525" marB="0" anchor="ctr">
                    <a:solidFill>
                      <a:srgbClr val="E9EDF4"/>
                    </a:solidFill>
                  </a:tcPr>
                </a:tc>
                <a:tc>
                  <a:txBody>
                    <a:bodyPr/>
                    <a:lstStyle/>
                    <a:p>
                      <a:pPr algn="ctr" fontAlgn="b"/>
                      <a:r>
                        <a:rPr lang="en-US" sz="1400" b="0" i="0" u="none" strike="noStrike" dirty="0">
                          <a:effectLst/>
                          <a:latin typeface="+mj-lt"/>
                        </a:rPr>
                        <a:t>37%</a:t>
                      </a:r>
                    </a:p>
                  </a:txBody>
                  <a:tcPr marL="9525" marR="9525" marT="9525" marB="0" anchor="ctr">
                    <a:solidFill>
                      <a:schemeClr val="accent6"/>
                    </a:solidFill>
                  </a:tcPr>
                </a:tc>
                <a:tc>
                  <a:txBody>
                    <a:bodyPr/>
                    <a:lstStyle/>
                    <a:p>
                      <a:pPr algn="ctr" fontAlgn="b"/>
                      <a:r>
                        <a:rPr lang="en-US" sz="1400" b="0" i="0" u="none" strike="noStrike">
                          <a:effectLst/>
                          <a:latin typeface="+mj-lt"/>
                        </a:rPr>
                        <a:t>24%</a:t>
                      </a:r>
                    </a:p>
                  </a:txBody>
                  <a:tcPr marL="9525" marR="9525" marT="9525" marB="0" anchor="ctr"/>
                </a:tc>
                <a:tc>
                  <a:txBody>
                    <a:bodyPr/>
                    <a:lstStyle/>
                    <a:p>
                      <a:pPr algn="ctr" fontAlgn="b"/>
                      <a:r>
                        <a:rPr lang="en-US" sz="1400" b="0" i="0" u="none" strike="noStrike">
                          <a:effectLst/>
                          <a:latin typeface="+mj-lt"/>
                        </a:rPr>
                        <a:t>24%</a:t>
                      </a:r>
                    </a:p>
                  </a:txBody>
                  <a:tcPr marL="9525" marR="9525" marT="9525" marB="0" anchor="ctr"/>
                </a:tc>
              </a:tr>
              <a:tr h="368073">
                <a:tc>
                  <a:txBody>
                    <a:bodyPr/>
                    <a:lstStyle/>
                    <a:p>
                      <a:pPr algn="l" fontAlgn="b"/>
                      <a:r>
                        <a:rPr lang="el-GR" sz="1400" b="0" i="0" u="none" strike="noStrike" dirty="0">
                          <a:effectLst/>
                          <a:latin typeface="+mj-lt"/>
                        </a:rPr>
                        <a:t>Ασφαλιστικούς Οργανισμούς</a:t>
                      </a:r>
                    </a:p>
                  </a:txBody>
                  <a:tcPr marL="182880" marR="9525" marT="182880" marB="0" anchor="ctr"/>
                </a:tc>
                <a:tc>
                  <a:txBody>
                    <a:bodyPr/>
                    <a:lstStyle/>
                    <a:p>
                      <a:pPr algn="ctr" fontAlgn="b"/>
                      <a:r>
                        <a:rPr lang="en-US" sz="1400" b="0" i="0" u="none" strike="noStrike" dirty="0">
                          <a:effectLst/>
                          <a:latin typeface="+mj-lt"/>
                        </a:rPr>
                        <a:t>14%</a:t>
                      </a:r>
                    </a:p>
                  </a:txBody>
                  <a:tcPr marL="9525" marR="9525" marT="9525" marB="0" anchor="ctr"/>
                </a:tc>
                <a:tc>
                  <a:txBody>
                    <a:bodyPr/>
                    <a:lstStyle/>
                    <a:p>
                      <a:pPr algn="ctr" fontAlgn="b"/>
                      <a:r>
                        <a:rPr lang="en-US" sz="1400" b="0" i="0" u="none" strike="noStrike" dirty="0">
                          <a:effectLst/>
                          <a:latin typeface="+mj-lt"/>
                        </a:rPr>
                        <a:t>16%</a:t>
                      </a:r>
                    </a:p>
                  </a:txBody>
                  <a:tcPr marL="9525" marR="9525" marT="9525" marB="0" anchor="ctr">
                    <a:solidFill>
                      <a:schemeClr val="accent6"/>
                    </a:solidFill>
                  </a:tcPr>
                </a:tc>
                <a:tc>
                  <a:txBody>
                    <a:bodyPr/>
                    <a:lstStyle/>
                    <a:p>
                      <a:pPr algn="ctr" fontAlgn="b"/>
                      <a:r>
                        <a:rPr lang="en-US" sz="1400" b="0" i="0" u="none" strike="noStrike" dirty="0">
                          <a:effectLst/>
                          <a:latin typeface="+mj-lt"/>
                        </a:rPr>
                        <a:t>8%</a:t>
                      </a:r>
                    </a:p>
                  </a:txBody>
                  <a:tcPr marL="9525" marR="9525" marT="9525" marB="0" anchor="ctr"/>
                </a:tc>
                <a:tc>
                  <a:txBody>
                    <a:bodyPr/>
                    <a:lstStyle/>
                    <a:p>
                      <a:pPr algn="ctr" fontAlgn="b"/>
                      <a:r>
                        <a:rPr lang="en-US" sz="1400" b="0" i="0" u="none" strike="noStrike">
                          <a:effectLst/>
                          <a:latin typeface="+mj-lt"/>
                        </a:rPr>
                        <a:t>5%</a:t>
                      </a:r>
                    </a:p>
                  </a:txBody>
                  <a:tcPr marL="9525" marR="9525" marT="9525" marB="0" anchor="ctr"/>
                </a:tc>
              </a:tr>
              <a:tr h="388290">
                <a:tc>
                  <a:txBody>
                    <a:bodyPr/>
                    <a:lstStyle/>
                    <a:p>
                      <a:pPr algn="l" fontAlgn="b"/>
                      <a:r>
                        <a:rPr lang="el-GR" sz="1400" b="0" i="0" u="none" strike="noStrike" dirty="0">
                          <a:effectLst/>
                          <a:latin typeface="+mj-lt"/>
                        </a:rPr>
                        <a:t>Προμηθευτές</a:t>
                      </a:r>
                    </a:p>
                  </a:txBody>
                  <a:tcPr marL="182880" marR="9525" marT="182880" marB="0" anchor="ctr"/>
                </a:tc>
                <a:tc>
                  <a:txBody>
                    <a:bodyPr/>
                    <a:lstStyle/>
                    <a:p>
                      <a:pPr algn="ctr" fontAlgn="b"/>
                      <a:r>
                        <a:rPr lang="en-US" sz="1400" b="0" i="0" u="none" strike="noStrike" dirty="0">
                          <a:effectLst/>
                          <a:latin typeface="+mj-lt"/>
                        </a:rPr>
                        <a:t>8%</a:t>
                      </a:r>
                    </a:p>
                  </a:txBody>
                  <a:tcPr marL="9525" marR="9525" marT="9525" marB="0" anchor="ctr"/>
                </a:tc>
                <a:tc>
                  <a:txBody>
                    <a:bodyPr/>
                    <a:lstStyle/>
                    <a:p>
                      <a:pPr algn="ctr" fontAlgn="b"/>
                      <a:r>
                        <a:rPr lang="en-US" sz="1400" b="0" i="0" u="none" strike="noStrike" dirty="0">
                          <a:effectLst/>
                          <a:latin typeface="+mj-lt"/>
                        </a:rPr>
                        <a:t>8%</a:t>
                      </a:r>
                    </a:p>
                  </a:txBody>
                  <a:tcPr marL="9525" marR="9525" marT="9525" marB="0" anchor="ctr"/>
                </a:tc>
                <a:tc>
                  <a:txBody>
                    <a:bodyPr/>
                    <a:lstStyle/>
                    <a:p>
                      <a:pPr algn="ctr" fontAlgn="b"/>
                      <a:r>
                        <a:rPr lang="en-US" sz="1400" b="0" i="0" u="none" strike="noStrike" dirty="0">
                          <a:effectLst/>
                          <a:latin typeface="+mj-lt"/>
                        </a:rPr>
                        <a:t>8%</a:t>
                      </a:r>
                    </a:p>
                  </a:txBody>
                  <a:tcPr marL="9525" marR="9525" marT="9525" marB="0" anchor="ctr"/>
                </a:tc>
                <a:tc>
                  <a:txBody>
                    <a:bodyPr/>
                    <a:lstStyle/>
                    <a:p>
                      <a:pPr algn="ctr" fontAlgn="b"/>
                      <a:r>
                        <a:rPr lang="en-US" sz="1400" b="0" i="0" u="none" strike="noStrike" dirty="0">
                          <a:effectLst/>
                          <a:latin typeface="+mj-lt"/>
                        </a:rPr>
                        <a:t>14%</a:t>
                      </a:r>
                    </a:p>
                  </a:txBody>
                  <a:tcPr marL="9525" marR="9525" marT="9525" marB="0" anchor="ctr">
                    <a:solidFill>
                      <a:schemeClr val="accent6"/>
                    </a:solidFill>
                  </a:tcPr>
                </a:tc>
              </a:tr>
              <a:tr h="388290">
                <a:tc>
                  <a:txBody>
                    <a:bodyPr/>
                    <a:lstStyle/>
                    <a:p>
                      <a:pPr algn="l" fontAlgn="b"/>
                      <a:r>
                        <a:rPr lang="el-GR" sz="1400" b="0" i="0" u="none" strike="noStrike" dirty="0">
                          <a:effectLst/>
                          <a:latin typeface="+mj-lt"/>
                        </a:rPr>
                        <a:t>Λοιπά Λειτουργικά Έξοδα</a:t>
                      </a:r>
                    </a:p>
                  </a:txBody>
                  <a:tcPr marL="182880" marR="9525" marT="182880" marB="0" anchor="ctr"/>
                </a:tc>
                <a:tc>
                  <a:txBody>
                    <a:bodyPr/>
                    <a:lstStyle/>
                    <a:p>
                      <a:pPr algn="ctr" fontAlgn="b"/>
                      <a:r>
                        <a:rPr lang="en-US" sz="1400" b="0" i="0" u="none" strike="noStrike">
                          <a:effectLst/>
                          <a:latin typeface="+mj-lt"/>
                        </a:rPr>
                        <a:t>4%</a:t>
                      </a:r>
                    </a:p>
                  </a:txBody>
                  <a:tcPr marL="9525" marR="9525" marT="9525" marB="0" anchor="ctr"/>
                </a:tc>
                <a:tc>
                  <a:txBody>
                    <a:bodyPr/>
                    <a:lstStyle/>
                    <a:p>
                      <a:pPr algn="ctr" fontAlgn="b"/>
                      <a:r>
                        <a:rPr lang="en-US" sz="1400" b="0" i="0" u="none" strike="noStrike" dirty="0">
                          <a:effectLst/>
                          <a:latin typeface="+mj-lt"/>
                        </a:rPr>
                        <a:t>5%</a:t>
                      </a:r>
                    </a:p>
                  </a:txBody>
                  <a:tcPr marL="9525" marR="9525" marT="9525" marB="0" anchor="ctr"/>
                </a:tc>
                <a:tc>
                  <a:txBody>
                    <a:bodyPr/>
                    <a:lstStyle/>
                    <a:p>
                      <a:pPr algn="ctr" fontAlgn="b"/>
                      <a:r>
                        <a:rPr lang="en-US" sz="1400" b="0" i="0" u="none" strike="noStrike" dirty="0">
                          <a:effectLst/>
                          <a:latin typeface="+mj-lt"/>
                        </a:rPr>
                        <a:t>0%</a:t>
                      </a:r>
                    </a:p>
                  </a:txBody>
                  <a:tcPr marL="9525" marR="9525" marT="9525" marB="0" anchor="ctr">
                    <a:solidFill>
                      <a:srgbClr val="D0D8E8"/>
                    </a:solidFill>
                  </a:tcPr>
                </a:tc>
                <a:tc>
                  <a:txBody>
                    <a:bodyPr/>
                    <a:lstStyle/>
                    <a:p>
                      <a:pPr algn="ctr" fontAlgn="b"/>
                      <a:r>
                        <a:rPr lang="en-US" sz="1400" b="0" i="0" u="none" strike="noStrike" dirty="0">
                          <a:effectLst/>
                          <a:latin typeface="+mj-lt"/>
                        </a:rPr>
                        <a:t>0%</a:t>
                      </a:r>
                    </a:p>
                  </a:txBody>
                  <a:tcPr marL="9525" marR="9525" marT="9525" marB="0" anchor="ctr">
                    <a:solidFill>
                      <a:srgbClr val="D0D8E8"/>
                    </a:solidFill>
                  </a:tcPr>
                </a:tc>
              </a:tr>
              <a:tr h="388290">
                <a:tc>
                  <a:txBody>
                    <a:bodyPr/>
                    <a:lstStyle/>
                    <a:p>
                      <a:pPr algn="l" fontAlgn="b"/>
                      <a:r>
                        <a:rPr lang="el-GR" sz="1400" b="0" i="0" u="none" strike="noStrike" dirty="0">
                          <a:effectLst/>
                          <a:latin typeface="+mj-lt"/>
                        </a:rPr>
                        <a:t>Τράπεζες</a:t>
                      </a:r>
                    </a:p>
                  </a:txBody>
                  <a:tcPr marL="182880" marR="9525" marT="182880" marB="0" anchor="ctr"/>
                </a:tc>
                <a:tc>
                  <a:txBody>
                    <a:bodyPr/>
                    <a:lstStyle/>
                    <a:p>
                      <a:pPr algn="ctr" fontAlgn="b"/>
                      <a:r>
                        <a:rPr lang="en-US" sz="1400" b="0" i="0" u="none" strike="noStrike">
                          <a:effectLst/>
                          <a:latin typeface="+mj-lt"/>
                        </a:rPr>
                        <a:t>1%</a:t>
                      </a:r>
                    </a:p>
                  </a:txBody>
                  <a:tcPr marL="9525" marR="9525" marT="9525" marB="0" anchor="ctr"/>
                </a:tc>
                <a:tc>
                  <a:txBody>
                    <a:bodyPr/>
                    <a:lstStyle/>
                    <a:p>
                      <a:pPr algn="ctr" fontAlgn="b"/>
                      <a:r>
                        <a:rPr lang="en-US" sz="1400" b="0" i="0" u="none" strike="noStrike">
                          <a:effectLst/>
                          <a:latin typeface="+mj-lt"/>
                        </a:rPr>
                        <a:t>1%</a:t>
                      </a:r>
                    </a:p>
                  </a:txBody>
                  <a:tcPr marL="9525" marR="9525" marT="9525" marB="0" anchor="ctr"/>
                </a:tc>
                <a:tc>
                  <a:txBody>
                    <a:bodyPr/>
                    <a:lstStyle/>
                    <a:p>
                      <a:pPr algn="ctr" fontAlgn="b"/>
                      <a:r>
                        <a:rPr lang="en-US" sz="1400" b="0" i="0" u="none" strike="noStrike" dirty="0">
                          <a:effectLst/>
                          <a:latin typeface="+mj-lt"/>
                        </a:rPr>
                        <a:t>0%</a:t>
                      </a:r>
                    </a:p>
                  </a:txBody>
                  <a:tcPr marL="9525" marR="9525" marT="9525" marB="0" anchor="ctr"/>
                </a:tc>
                <a:tc>
                  <a:txBody>
                    <a:bodyPr/>
                    <a:lstStyle/>
                    <a:p>
                      <a:pPr algn="ctr" fontAlgn="b"/>
                      <a:r>
                        <a:rPr lang="en-US" sz="1400" b="0" i="0" u="none" strike="noStrike" dirty="0">
                          <a:effectLst/>
                          <a:latin typeface="+mj-lt"/>
                        </a:rPr>
                        <a:t>0%</a:t>
                      </a:r>
                    </a:p>
                  </a:txBody>
                  <a:tcPr marL="9525" marR="9525" marT="9525" marB="0" anchor="ctr"/>
                </a:tc>
              </a:tr>
              <a:tr h="388290">
                <a:tc>
                  <a:txBody>
                    <a:bodyPr/>
                    <a:lstStyle/>
                    <a:p>
                      <a:pPr algn="l" fontAlgn="b"/>
                      <a:r>
                        <a:rPr lang="el-GR" sz="1400" b="0" i="0" u="none" strike="noStrike" dirty="0">
                          <a:effectLst/>
                          <a:latin typeface="+mj-lt"/>
                        </a:rPr>
                        <a:t>Ενοίκιο</a:t>
                      </a:r>
                    </a:p>
                  </a:txBody>
                  <a:tcPr marL="182880" marR="9525" marT="182880" marB="0" anchor="ctr"/>
                </a:tc>
                <a:tc>
                  <a:txBody>
                    <a:bodyPr/>
                    <a:lstStyle/>
                    <a:p>
                      <a:pPr algn="ctr" fontAlgn="b"/>
                      <a:r>
                        <a:rPr lang="en-US" sz="1400" b="0" i="0" u="none" strike="noStrike">
                          <a:effectLst/>
                          <a:latin typeface="+mj-lt"/>
                        </a:rPr>
                        <a:t>1%</a:t>
                      </a:r>
                    </a:p>
                  </a:txBody>
                  <a:tcPr marL="9525" marR="9525" marT="9525" marB="0" anchor="ctr"/>
                </a:tc>
                <a:tc>
                  <a:txBody>
                    <a:bodyPr/>
                    <a:lstStyle/>
                    <a:p>
                      <a:pPr algn="ctr" fontAlgn="b"/>
                      <a:r>
                        <a:rPr lang="en-US" sz="1400" b="0" i="0" u="none" strike="noStrike">
                          <a:effectLst/>
                          <a:latin typeface="+mj-lt"/>
                        </a:rPr>
                        <a:t>1%</a:t>
                      </a:r>
                    </a:p>
                  </a:txBody>
                  <a:tcPr marL="9525" marR="9525" marT="9525" marB="0" anchor="ctr"/>
                </a:tc>
                <a:tc>
                  <a:txBody>
                    <a:bodyPr/>
                    <a:lstStyle/>
                    <a:p>
                      <a:pPr algn="ctr" fontAlgn="b"/>
                      <a:r>
                        <a:rPr lang="en-US" sz="1400" b="0" i="0" u="none" strike="noStrike" dirty="0">
                          <a:effectLst/>
                          <a:latin typeface="+mj-lt"/>
                        </a:rPr>
                        <a:t>0%</a:t>
                      </a:r>
                    </a:p>
                  </a:txBody>
                  <a:tcPr marL="9525" marR="9525" marT="9525" marB="0" anchor="ctr"/>
                </a:tc>
                <a:tc>
                  <a:txBody>
                    <a:bodyPr/>
                    <a:lstStyle/>
                    <a:p>
                      <a:pPr algn="ctr" fontAlgn="b"/>
                      <a:r>
                        <a:rPr lang="en-US" sz="1400" b="0" i="0" u="none" strike="noStrike" dirty="0">
                          <a:effectLst/>
                          <a:latin typeface="+mj-lt"/>
                        </a:rPr>
                        <a:t>0%</a:t>
                      </a:r>
                    </a:p>
                  </a:txBody>
                  <a:tcPr marL="9525" marR="9525" marT="9525" marB="0" anchor="ct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590360362"/>
              </p:ext>
            </p:extLst>
          </p:nvPr>
        </p:nvGraphicFramePr>
        <p:xfrm>
          <a:off x="838200" y="1219200"/>
          <a:ext cx="7543800" cy="1426390"/>
        </p:xfrm>
        <a:graphic>
          <a:graphicData uri="http://schemas.openxmlformats.org/drawingml/2006/table">
            <a:tbl>
              <a:tblPr firstRow="1" bandRow="1">
                <a:tableStyleId>{5C22544A-7EE6-4342-B048-85BDC9FD1C3A}</a:tableStyleId>
              </a:tblPr>
              <a:tblGrid>
                <a:gridCol w="2514600"/>
                <a:gridCol w="1183341"/>
                <a:gridCol w="1257300"/>
                <a:gridCol w="1257300"/>
                <a:gridCol w="1331259"/>
              </a:tblGrid>
              <a:tr h="408395">
                <a:tc>
                  <a:txBody>
                    <a:bodyPr/>
                    <a:lstStyle/>
                    <a:p>
                      <a:endParaRPr lang="en-US" dirty="0"/>
                    </a:p>
                  </a:txBody>
                  <a:tcPr/>
                </a:tc>
                <a:tc>
                  <a:txBody>
                    <a:bodyPr/>
                    <a:lstStyle/>
                    <a:p>
                      <a:pPr algn="ctr"/>
                      <a:r>
                        <a:rPr lang="el-GR" sz="1600" dirty="0" smtClean="0"/>
                        <a:t>Σύνολο</a:t>
                      </a:r>
                      <a:endParaRPr lang="en-US" sz="1600" dirty="0"/>
                    </a:p>
                  </a:txBody>
                  <a:tcPr anchor="ctr"/>
                </a:tc>
                <a:tc>
                  <a:txBody>
                    <a:bodyPr/>
                    <a:lstStyle/>
                    <a:p>
                      <a:pPr algn="ctr"/>
                      <a:r>
                        <a:rPr lang="el-GR" sz="1600" dirty="0" smtClean="0"/>
                        <a:t>Μικρές</a:t>
                      </a:r>
                      <a:endParaRPr lang="en-US" sz="1600" dirty="0"/>
                    </a:p>
                  </a:txBody>
                  <a:tcPr anchor="ctr"/>
                </a:tc>
                <a:tc>
                  <a:txBody>
                    <a:bodyPr/>
                    <a:lstStyle/>
                    <a:p>
                      <a:pPr algn="ctr"/>
                      <a:r>
                        <a:rPr lang="el-GR" sz="1600" dirty="0" smtClean="0"/>
                        <a:t>Μεσαίες</a:t>
                      </a:r>
                      <a:endParaRPr lang="en-US" sz="1600" dirty="0"/>
                    </a:p>
                  </a:txBody>
                  <a:tcPr anchor="ctr"/>
                </a:tc>
                <a:tc>
                  <a:txBody>
                    <a:bodyPr/>
                    <a:lstStyle/>
                    <a:p>
                      <a:pPr algn="ctr"/>
                      <a:r>
                        <a:rPr lang="el-GR" sz="1600" dirty="0" smtClean="0"/>
                        <a:t>Μεγάλες</a:t>
                      </a:r>
                      <a:endParaRPr lang="en-US" sz="1600" dirty="0"/>
                    </a:p>
                  </a:txBody>
                  <a:tcPr anchor="ctr"/>
                </a:tc>
              </a:tr>
              <a:tr h="408395">
                <a:tc>
                  <a:txBody>
                    <a:bodyPr/>
                    <a:lstStyle/>
                    <a:p>
                      <a:pPr algn="l" fontAlgn="b"/>
                      <a:r>
                        <a:rPr lang="el-GR" sz="1400" b="0" i="0" u="none" strike="noStrike" dirty="0" smtClean="0">
                          <a:effectLst/>
                          <a:latin typeface="+mj-lt"/>
                        </a:rPr>
                        <a:t>Ναι (πληρώνουμε</a:t>
                      </a:r>
                      <a:r>
                        <a:rPr lang="el-GR" sz="1400" b="0" i="0" u="none" strike="noStrike" baseline="0" dirty="0" smtClean="0">
                          <a:effectLst/>
                          <a:latin typeface="+mj-lt"/>
                        </a:rPr>
                        <a:t> κατά προτεραιότητα)</a:t>
                      </a:r>
                      <a:endParaRPr lang="el-GR" sz="1400" b="0" i="0" u="none" strike="noStrike" dirty="0">
                        <a:effectLst/>
                        <a:latin typeface="+mj-lt"/>
                      </a:endParaRPr>
                    </a:p>
                  </a:txBody>
                  <a:tcPr marL="182880" marR="9525" marT="182880" marB="0" anchor="ctr"/>
                </a:tc>
                <a:tc>
                  <a:txBody>
                    <a:bodyPr/>
                    <a:lstStyle/>
                    <a:p>
                      <a:pPr algn="ctr" fontAlgn="b"/>
                      <a:r>
                        <a:rPr lang="en-US" sz="1400" b="0" i="0" u="none" strike="noStrike">
                          <a:effectLst/>
                          <a:latin typeface="+mj-lt"/>
                        </a:rPr>
                        <a:t>78%</a:t>
                      </a:r>
                    </a:p>
                  </a:txBody>
                  <a:tcPr marL="9525" marR="9525" marT="9525" marB="0" anchor="ctr"/>
                </a:tc>
                <a:tc>
                  <a:txBody>
                    <a:bodyPr/>
                    <a:lstStyle/>
                    <a:p>
                      <a:pPr algn="ctr" fontAlgn="b"/>
                      <a:r>
                        <a:rPr lang="en-US" sz="1400" b="0" i="0" u="none" strike="noStrike" dirty="0">
                          <a:effectLst/>
                          <a:latin typeface="+mj-lt"/>
                        </a:rPr>
                        <a:t>80%</a:t>
                      </a:r>
                    </a:p>
                  </a:txBody>
                  <a:tcPr marL="9525" marR="9525" marT="9525" marB="0" anchor="ctr">
                    <a:solidFill>
                      <a:schemeClr val="accent6"/>
                    </a:solidFill>
                  </a:tcPr>
                </a:tc>
                <a:tc>
                  <a:txBody>
                    <a:bodyPr/>
                    <a:lstStyle/>
                    <a:p>
                      <a:pPr algn="ctr" fontAlgn="b"/>
                      <a:r>
                        <a:rPr lang="en-US" sz="1400" b="0" i="0" u="none" strike="noStrike">
                          <a:effectLst/>
                          <a:latin typeface="+mj-lt"/>
                        </a:rPr>
                        <a:t>73%</a:t>
                      </a:r>
                    </a:p>
                  </a:txBody>
                  <a:tcPr marL="9525" marR="9525" marT="9525" marB="0" anchor="ctr">
                    <a:solidFill>
                      <a:srgbClr val="D0D8E8"/>
                    </a:solidFill>
                  </a:tcPr>
                </a:tc>
                <a:tc>
                  <a:txBody>
                    <a:bodyPr/>
                    <a:lstStyle/>
                    <a:p>
                      <a:pPr algn="ctr" fontAlgn="b"/>
                      <a:r>
                        <a:rPr lang="en-US" sz="1400" b="0" i="0" u="none" strike="noStrike">
                          <a:effectLst/>
                          <a:latin typeface="+mj-lt"/>
                        </a:rPr>
                        <a:t>65%</a:t>
                      </a:r>
                    </a:p>
                  </a:txBody>
                  <a:tcPr marL="9525" marR="9525" marT="9525" marB="0" anchor="ctr">
                    <a:solidFill>
                      <a:srgbClr val="D0D8E8"/>
                    </a:solidFill>
                  </a:tcPr>
                </a:tc>
              </a:tr>
              <a:tr h="408395">
                <a:tc>
                  <a:txBody>
                    <a:bodyPr/>
                    <a:lstStyle/>
                    <a:p>
                      <a:pPr algn="l" fontAlgn="b"/>
                      <a:r>
                        <a:rPr lang="el-GR" sz="1400" b="0" i="0" u="none" strike="noStrike" dirty="0" smtClean="0">
                          <a:effectLst/>
                          <a:latin typeface="+mj-lt"/>
                        </a:rPr>
                        <a:t>Όχι</a:t>
                      </a:r>
                      <a:endParaRPr lang="el-GR" sz="1400" b="0" i="0" u="none" strike="noStrike" dirty="0">
                        <a:effectLst/>
                        <a:latin typeface="+mj-lt"/>
                      </a:endParaRPr>
                    </a:p>
                  </a:txBody>
                  <a:tcPr marL="182880" marR="9525" marT="182880" marB="0" anchor="ctr"/>
                </a:tc>
                <a:tc>
                  <a:txBody>
                    <a:bodyPr/>
                    <a:lstStyle/>
                    <a:p>
                      <a:pPr algn="ctr" fontAlgn="b"/>
                      <a:r>
                        <a:rPr lang="en-US" sz="1400" b="0" i="0" u="none" strike="noStrike">
                          <a:effectLst/>
                          <a:latin typeface="+mj-lt"/>
                        </a:rPr>
                        <a:t>22%</a:t>
                      </a:r>
                    </a:p>
                  </a:txBody>
                  <a:tcPr marL="9525" marR="9525" marT="9525" marB="0" anchor="ctr">
                    <a:solidFill>
                      <a:srgbClr val="E9EDF4"/>
                    </a:solidFill>
                  </a:tcPr>
                </a:tc>
                <a:tc>
                  <a:txBody>
                    <a:bodyPr/>
                    <a:lstStyle/>
                    <a:p>
                      <a:pPr algn="ctr" fontAlgn="b"/>
                      <a:r>
                        <a:rPr lang="en-US" sz="1400" b="0" i="0" u="none" strike="noStrike">
                          <a:effectLst/>
                          <a:latin typeface="+mj-lt"/>
                        </a:rPr>
                        <a:t>20%</a:t>
                      </a:r>
                    </a:p>
                  </a:txBody>
                  <a:tcPr marL="9525" marR="9525" marT="9525" marB="0" anchor="ctr">
                    <a:solidFill>
                      <a:srgbClr val="E9EDF4"/>
                    </a:solidFill>
                  </a:tcPr>
                </a:tc>
                <a:tc>
                  <a:txBody>
                    <a:bodyPr/>
                    <a:lstStyle/>
                    <a:p>
                      <a:pPr algn="ctr" fontAlgn="b"/>
                      <a:r>
                        <a:rPr lang="en-US" sz="1400" b="0" i="0" u="none" strike="noStrike">
                          <a:effectLst/>
                          <a:latin typeface="+mj-lt"/>
                        </a:rPr>
                        <a:t>27%</a:t>
                      </a:r>
                    </a:p>
                  </a:txBody>
                  <a:tcPr marL="9525" marR="9525" marT="9525" marB="0" anchor="ctr">
                    <a:solidFill>
                      <a:srgbClr val="E9EDF4"/>
                    </a:solidFill>
                  </a:tcPr>
                </a:tc>
                <a:tc>
                  <a:txBody>
                    <a:bodyPr/>
                    <a:lstStyle/>
                    <a:p>
                      <a:pPr algn="ctr" fontAlgn="b"/>
                      <a:r>
                        <a:rPr lang="en-US" sz="1400" b="0" i="0" u="none" strike="noStrike" dirty="0">
                          <a:effectLst/>
                          <a:latin typeface="+mj-lt"/>
                        </a:rPr>
                        <a:t>35%</a:t>
                      </a:r>
                    </a:p>
                  </a:txBody>
                  <a:tcPr marL="9525" marR="9525" marT="9525" marB="0" anchor="ctr"/>
                </a:tc>
              </a:tr>
            </a:tbl>
          </a:graphicData>
        </a:graphic>
      </p:graphicFrame>
    </p:spTree>
    <p:extLst>
      <p:ext uri="{BB962C8B-B14F-4D97-AF65-F5344CB8AC3E}">
        <p14:creationId xmlns:p14="http://schemas.microsoft.com/office/powerpoint/2010/main" val="21910238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5344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Ικανοποίηση από τη συνεργασία με Τράπεζες</a:t>
            </a:r>
            <a:r>
              <a:rPr lang="en-US" dirty="0" smtClean="0"/>
              <a:t>Context</a:t>
            </a:r>
            <a:endParaRPr lang="en-US" dirty="0"/>
          </a:p>
        </p:txBody>
      </p:sp>
      <p:graphicFrame>
        <p:nvGraphicFramePr>
          <p:cNvPr id="14" name="Chart 13"/>
          <p:cNvGraphicFramePr/>
          <p:nvPr>
            <p:extLst>
              <p:ext uri="{D42A27DB-BD31-4B8C-83A1-F6EECF244321}">
                <p14:modId xmlns:p14="http://schemas.microsoft.com/office/powerpoint/2010/main" val="3431601990"/>
              </p:ext>
            </p:extLst>
          </p:nvPr>
        </p:nvGraphicFramePr>
        <p:xfrm>
          <a:off x="495300" y="1735394"/>
          <a:ext cx="84582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16" name="Rechteck 206"/>
          <p:cNvSpPr/>
          <p:nvPr/>
        </p:nvSpPr>
        <p:spPr bwMode="gray">
          <a:xfrm>
            <a:off x="685800" y="1107191"/>
            <a:ext cx="8153400" cy="721609"/>
          </a:xfrm>
          <a:prstGeom prst="rect">
            <a:avLst/>
          </a:prstGeom>
        </p:spPr>
        <p:txBody>
          <a:bodyPr wrap="square" lIns="72000" tIns="0" rIns="180000" bIns="0">
            <a:noAutofit/>
          </a:bodyPr>
          <a:lstStyle/>
          <a:p>
            <a:pPr>
              <a:spcAft>
                <a:spcPts val="300"/>
              </a:spcAft>
            </a:pPr>
            <a:r>
              <a:rPr lang="el-GR" sz="1400" b="1" dirty="0" smtClean="0"/>
              <a:t>«</a:t>
            </a:r>
            <a:r>
              <a:rPr lang="el-GR" sz="1400" b="1" dirty="0"/>
              <a:t>Πώς κρίνετε τη συνεργασία σας με τις τράπεζες έως </a:t>
            </a:r>
            <a:r>
              <a:rPr lang="el-GR" sz="1400" b="1" dirty="0" smtClean="0"/>
              <a:t>σήμερα;»</a:t>
            </a:r>
            <a:endParaRPr lang="el-GR" sz="1400" b="1" dirty="0"/>
          </a:p>
        </p:txBody>
      </p:sp>
      <p:sp>
        <p:nvSpPr>
          <p:cNvPr id="7" name="Freeform 6"/>
          <p:cNvSpPr>
            <a:spLocks/>
          </p:cNvSpPr>
          <p:nvPr/>
        </p:nvSpPr>
        <p:spPr bwMode="auto">
          <a:xfrm>
            <a:off x="6230378" y="838201"/>
            <a:ext cx="2895600" cy="1060450"/>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‘Οι μεγάλες επιχειρήσεις φαίνεται ότι αντιμετωπίζουν λιγότερα προβλήματα στην συνεργασία τους με τις τράπεζες γι αυτό και την κρίνουν καλή σε ποσοστό 61%</a:t>
            </a:r>
          </a:p>
        </p:txBody>
      </p:sp>
      <p:sp>
        <p:nvSpPr>
          <p:cNvPr id="8" name="Freeform 8"/>
          <p:cNvSpPr>
            <a:spLocks noEditPoints="1"/>
          </p:cNvSpPr>
          <p:nvPr/>
        </p:nvSpPr>
        <p:spPr bwMode="gray">
          <a:xfrm rot="9805007" flipH="1" flipV="1">
            <a:off x="5352480" y="1381906"/>
            <a:ext cx="783218" cy="243636"/>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
        <p:nvSpPr>
          <p:cNvPr id="9" name="Freeform 6"/>
          <p:cNvSpPr>
            <a:spLocks/>
          </p:cNvSpPr>
          <p:nvPr/>
        </p:nvSpPr>
        <p:spPr bwMode="auto">
          <a:xfrm>
            <a:off x="2143432" y="5977240"/>
            <a:ext cx="6238568" cy="408908"/>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Η ικανοποίηση από τις τράπεζες είναι ανάλογη του μεγέθους της επιχείρησης</a:t>
            </a:r>
          </a:p>
        </p:txBody>
      </p:sp>
      <p:sp>
        <p:nvSpPr>
          <p:cNvPr id="10" name="Freeform 8"/>
          <p:cNvSpPr>
            <a:spLocks noEditPoints="1"/>
          </p:cNvSpPr>
          <p:nvPr/>
        </p:nvSpPr>
        <p:spPr bwMode="gray">
          <a:xfrm rot="11634355" flipH="1">
            <a:off x="1471371" y="6020428"/>
            <a:ext cx="663159" cy="195201"/>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49976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3665" cy="6858000"/>
          </a:xfrm>
          <a:prstGeom prst="rect">
            <a:avLst/>
          </a:prstGeom>
        </p:spPr>
      </p:pic>
      <p:sp>
        <p:nvSpPr>
          <p:cNvPr id="7" name="Rectangle 6"/>
          <p:cNvSpPr/>
          <p:nvPr/>
        </p:nvSpPr>
        <p:spPr>
          <a:xfrm>
            <a:off x="285305" y="4495800"/>
            <a:ext cx="8878360" cy="1296144"/>
          </a:xfrm>
          <a:prstGeom prst="rect">
            <a:avLst/>
          </a:pr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4400" b="1" dirty="0" smtClean="0">
                <a:solidFill>
                  <a:schemeClr val="accent1"/>
                </a:solidFill>
              </a:rPr>
              <a:t>Σύνοψη</a:t>
            </a:r>
            <a:endParaRPr lang="en-US" sz="4400" b="1" dirty="0">
              <a:solidFill>
                <a:schemeClr val="accent1"/>
              </a:solidFill>
            </a:endParaRPr>
          </a:p>
        </p:txBody>
      </p:sp>
    </p:spTree>
    <p:extLst>
      <p:ext uri="{BB962C8B-B14F-4D97-AF65-F5344CB8AC3E}">
        <p14:creationId xmlns:p14="http://schemas.microsoft.com/office/powerpoint/2010/main" val="4595893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832" y="914400"/>
            <a:ext cx="9134168" cy="5410200"/>
          </a:xfrm>
          <a:prstGeom prst="rect">
            <a:avLst/>
          </a:prstGeom>
          <a:solidFill>
            <a:schemeClr val="bg2">
              <a:alpha val="69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76200" y="0"/>
            <a:ext cx="8991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pPr algn="ctr"/>
            <a:r>
              <a:rPr lang="el-GR" dirty="0" smtClean="0">
                <a:solidFill>
                  <a:schemeClr val="tx2">
                    <a:lumMod val="60000"/>
                    <a:lumOff val="40000"/>
                  </a:schemeClr>
                </a:solidFill>
              </a:rPr>
              <a:t>Οικονομικό Κλίμα &amp; Προσδοκίες</a:t>
            </a:r>
            <a:endParaRPr lang="en-US" dirty="0"/>
          </a:p>
        </p:txBody>
      </p:sp>
      <p:sp>
        <p:nvSpPr>
          <p:cNvPr id="18" name="Pentagon 17"/>
          <p:cNvSpPr/>
          <p:nvPr/>
        </p:nvSpPr>
        <p:spPr>
          <a:xfrm rot="5400000">
            <a:off x="8176532" y="708936"/>
            <a:ext cx="563335" cy="914400"/>
          </a:xfrm>
          <a:prstGeom prst="homePlate">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8077200" y="914400"/>
            <a:ext cx="838200" cy="338554"/>
          </a:xfrm>
          <a:prstGeom prst="rect">
            <a:avLst/>
          </a:prstGeom>
          <a:noFill/>
        </p:spPr>
        <p:txBody>
          <a:bodyPr wrap="square" rtlCol="0">
            <a:spAutoFit/>
          </a:bodyPr>
          <a:lstStyle/>
          <a:p>
            <a:pPr algn="ctr"/>
            <a:r>
              <a:rPr lang="el-GR" sz="1600" b="1" dirty="0" smtClean="0">
                <a:solidFill>
                  <a:schemeClr val="accent1"/>
                </a:solidFill>
              </a:rPr>
              <a:t>2016</a:t>
            </a:r>
            <a:endParaRPr lang="en-US" sz="1600" b="1" dirty="0">
              <a:solidFill>
                <a:schemeClr val="accent1"/>
              </a:solidFill>
            </a:endParaRPr>
          </a:p>
        </p:txBody>
      </p:sp>
      <p:cxnSp>
        <p:nvCxnSpPr>
          <p:cNvPr id="15" name="Gerade Verbindung 126"/>
          <p:cNvCxnSpPr/>
          <p:nvPr/>
        </p:nvCxnSpPr>
        <p:spPr bwMode="gray">
          <a:xfrm>
            <a:off x="3352800" y="992737"/>
            <a:ext cx="0" cy="5103263"/>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grpSp>
        <p:nvGrpSpPr>
          <p:cNvPr id="135" name="Gruppieren 138"/>
          <p:cNvGrpSpPr/>
          <p:nvPr/>
        </p:nvGrpSpPr>
        <p:grpSpPr bwMode="gray">
          <a:xfrm>
            <a:off x="95865" y="1426514"/>
            <a:ext cx="1200224" cy="1200224"/>
            <a:chOff x="2457990" y="5181563"/>
            <a:chExt cx="1200224" cy="1200224"/>
          </a:xfrm>
        </p:grpSpPr>
        <p:sp>
          <p:nvSpPr>
            <p:cNvPr id="137" name="Rad 550"/>
            <p:cNvSpPr/>
            <p:nvPr/>
          </p:nvSpPr>
          <p:spPr bwMode="gray">
            <a:xfrm flipH="1">
              <a:off x="2457990" y="5181563"/>
              <a:ext cx="1200224" cy="1200224"/>
            </a:xfrm>
            <a:prstGeom prst="donut">
              <a:avLst>
                <a:gd name="adj" fmla="val 17195"/>
              </a:avLst>
            </a:prstGeom>
            <a:gradFill flip="none" rotWithShape="1">
              <a:gsLst>
                <a:gs pos="0">
                  <a:srgbClr val="FFFFFF"/>
                </a:gs>
                <a:gs pos="50000">
                  <a:srgbClr val="E6E6E6"/>
                </a:gs>
              </a:gsLst>
              <a:lin ang="16200000" scaled="1"/>
              <a:tileRect/>
            </a:gradFill>
            <a:ln w="12700">
              <a:noFill/>
              <a:round/>
              <a:headEnd/>
              <a:tailEnd/>
            </a:ln>
            <a:effectLst>
              <a:innerShdw blurRad="76200" dist="12700" dir="18900000">
                <a:prstClr val="black">
                  <a:alpha val="30000"/>
                </a:prstClr>
              </a:innerShdw>
            </a:effectLst>
          </p:spPr>
          <p:txBody>
            <a:bodyPr rtlCol="0" anchor="ctr"/>
            <a:lstStyle/>
            <a:p>
              <a:pPr algn="ctr"/>
              <a:endParaRPr lang="de-DE"/>
            </a:p>
          </p:txBody>
        </p:sp>
        <p:sp>
          <p:nvSpPr>
            <p:cNvPr id="138" name="Rechteck 551"/>
            <p:cNvSpPr/>
            <p:nvPr/>
          </p:nvSpPr>
          <p:spPr bwMode="gray">
            <a:xfrm>
              <a:off x="2457990" y="5181563"/>
              <a:ext cx="1200224" cy="1182688"/>
            </a:xfrm>
            <a:prstGeom prst="rect">
              <a:avLst/>
            </a:prstGeom>
          </p:spPr>
          <p:txBody>
            <a:bodyPr wrap="square" lIns="72000" tIns="0" rIns="0" bIns="0" anchor="ctr">
              <a:noAutofit/>
            </a:bodyPr>
            <a:lstStyle/>
            <a:p>
              <a:pPr lvl="0" algn="ctr"/>
              <a:r>
                <a:rPr lang="el-GR" sz="2800" b="1" dirty="0" smtClean="0">
                  <a:solidFill>
                    <a:schemeClr val="accent1"/>
                  </a:solidFill>
                </a:rPr>
                <a:t>42</a:t>
              </a:r>
              <a:r>
                <a:rPr lang="de-DE" sz="1400" b="1" dirty="0" smtClean="0">
                  <a:solidFill>
                    <a:schemeClr val="accent1"/>
                  </a:solidFill>
                </a:rPr>
                <a:t>%</a:t>
              </a:r>
              <a:endParaRPr lang="de-DE" sz="1400" b="1" dirty="0">
                <a:solidFill>
                  <a:schemeClr val="accent1"/>
                </a:solidFill>
              </a:endParaRPr>
            </a:p>
          </p:txBody>
        </p:sp>
        <p:sp>
          <p:nvSpPr>
            <p:cNvPr id="139" name="Halbbogen 552"/>
            <p:cNvSpPr/>
            <p:nvPr/>
          </p:nvSpPr>
          <p:spPr bwMode="gray">
            <a:xfrm flipH="1">
              <a:off x="2457990" y="5181563"/>
              <a:ext cx="1200224" cy="1200224"/>
            </a:xfrm>
            <a:prstGeom prst="blockArc">
              <a:avLst>
                <a:gd name="adj1" fmla="val 6691555"/>
                <a:gd name="adj2" fmla="val 16224598"/>
                <a:gd name="adj3" fmla="val 17222"/>
              </a:avLst>
            </a:prstGeom>
            <a:solidFill>
              <a:schemeClr val="accent1"/>
            </a:solidFill>
            <a:ln w="12700">
              <a:noFill/>
              <a:round/>
              <a:headEnd/>
              <a:tailEnd/>
            </a:ln>
            <a:effectLst/>
          </p:spPr>
          <p:txBody>
            <a:bodyPr rtlCol="0" anchor="ctr"/>
            <a:lstStyle/>
            <a:p>
              <a:pPr algn="ctr"/>
              <a:endParaRPr lang="de-DE"/>
            </a:p>
          </p:txBody>
        </p:sp>
      </p:grpSp>
      <p:sp>
        <p:nvSpPr>
          <p:cNvPr id="136" name="Rechteck 549"/>
          <p:cNvSpPr/>
          <p:nvPr/>
        </p:nvSpPr>
        <p:spPr bwMode="gray">
          <a:xfrm>
            <a:off x="1337189" y="1385368"/>
            <a:ext cx="2131072" cy="1238912"/>
          </a:xfrm>
          <a:prstGeom prst="rect">
            <a:avLst/>
          </a:prstGeom>
        </p:spPr>
        <p:txBody>
          <a:bodyPr wrap="square" lIns="180000" tIns="72000" rIns="108000" bIns="0">
            <a:noAutofit/>
          </a:bodyPr>
          <a:lstStyle/>
          <a:p>
            <a:pPr lvl="0">
              <a:spcAft>
                <a:spcPts val="300"/>
              </a:spcAft>
            </a:pPr>
            <a:r>
              <a:rPr lang="el-GR" sz="1400" dirty="0" smtClean="0"/>
              <a:t>θεωρεί ότι ο κύκλος εργασιών τους θα παραμείνει σταθερός την επόμενη χρονιά. Το 28% πιστεύει ότι θα αυξηθεί και άλλο ένα 28% ότι θα μειωθεί</a:t>
            </a:r>
            <a:endParaRPr lang="de-DE" sz="1600" dirty="0"/>
          </a:p>
        </p:txBody>
      </p:sp>
      <p:sp>
        <p:nvSpPr>
          <p:cNvPr id="147" name="Textfeld 1025"/>
          <p:cNvSpPr txBox="1"/>
          <p:nvPr/>
        </p:nvSpPr>
        <p:spPr bwMode="gray">
          <a:xfrm>
            <a:off x="186127" y="985574"/>
            <a:ext cx="2733594" cy="361124"/>
          </a:xfrm>
          <a:prstGeom prst="rect">
            <a:avLst/>
          </a:prstGeom>
          <a:noFill/>
        </p:spPr>
        <p:txBody>
          <a:bodyPr wrap="square" lIns="72000" tIns="0" rIns="108000" bIns="0" rtlCol="0">
            <a:noAutofit/>
          </a:bodyPr>
          <a:lstStyle/>
          <a:p>
            <a:pPr lvl="0">
              <a:spcAft>
                <a:spcPts val="300"/>
              </a:spcAft>
            </a:pPr>
            <a:r>
              <a:rPr lang="el-GR" sz="2000" b="1" dirty="0" smtClean="0"/>
              <a:t>Κύκλος Εργασιών</a:t>
            </a:r>
            <a:endParaRPr lang="de-DE" sz="2000" dirty="0"/>
          </a:p>
        </p:txBody>
      </p:sp>
      <p:cxnSp>
        <p:nvCxnSpPr>
          <p:cNvPr id="149" name="Gerade Verbindung 305"/>
          <p:cNvCxnSpPr/>
          <p:nvPr/>
        </p:nvCxnSpPr>
        <p:spPr bwMode="gray">
          <a:xfrm flipH="1">
            <a:off x="-76200" y="4419600"/>
            <a:ext cx="3276600" cy="0"/>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sp>
        <p:nvSpPr>
          <p:cNvPr id="150" name="Textfeld 1025"/>
          <p:cNvSpPr txBox="1"/>
          <p:nvPr/>
        </p:nvSpPr>
        <p:spPr bwMode="gray">
          <a:xfrm>
            <a:off x="152400" y="4514776"/>
            <a:ext cx="2733594" cy="361124"/>
          </a:xfrm>
          <a:prstGeom prst="rect">
            <a:avLst/>
          </a:prstGeom>
          <a:noFill/>
        </p:spPr>
        <p:txBody>
          <a:bodyPr wrap="square" lIns="72000" tIns="0" rIns="108000" bIns="0" rtlCol="0">
            <a:noAutofit/>
          </a:bodyPr>
          <a:lstStyle/>
          <a:p>
            <a:pPr lvl="0">
              <a:spcAft>
                <a:spcPts val="300"/>
              </a:spcAft>
            </a:pPr>
            <a:r>
              <a:rPr lang="el-GR" sz="2000" b="1" dirty="0" smtClean="0"/>
              <a:t>Αριθμός Προσωπικού</a:t>
            </a:r>
            <a:endParaRPr lang="de-DE" sz="2000" dirty="0"/>
          </a:p>
        </p:txBody>
      </p:sp>
      <p:grpSp>
        <p:nvGrpSpPr>
          <p:cNvPr id="153" name="Gruppieren 138"/>
          <p:cNvGrpSpPr/>
          <p:nvPr/>
        </p:nvGrpSpPr>
        <p:grpSpPr bwMode="gray">
          <a:xfrm>
            <a:off x="152400" y="4971976"/>
            <a:ext cx="1200224" cy="1200224"/>
            <a:chOff x="2457990" y="5181563"/>
            <a:chExt cx="1200224" cy="1200224"/>
          </a:xfrm>
        </p:grpSpPr>
        <p:sp>
          <p:nvSpPr>
            <p:cNvPr id="154" name="Rad 550"/>
            <p:cNvSpPr/>
            <p:nvPr/>
          </p:nvSpPr>
          <p:spPr bwMode="gray">
            <a:xfrm flipH="1">
              <a:off x="2457990" y="5181563"/>
              <a:ext cx="1200224" cy="1200224"/>
            </a:xfrm>
            <a:prstGeom prst="donut">
              <a:avLst>
                <a:gd name="adj" fmla="val 17195"/>
              </a:avLst>
            </a:prstGeom>
            <a:gradFill flip="none" rotWithShape="1">
              <a:gsLst>
                <a:gs pos="0">
                  <a:srgbClr val="FFFFFF"/>
                </a:gs>
                <a:gs pos="50000">
                  <a:srgbClr val="E6E6E6"/>
                </a:gs>
              </a:gsLst>
              <a:lin ang="16200000" scaled="1"/>
              <a:tileRect/>
            </a:gradFill>
            <a:ln w="12700">
              <a:noFill/>
              <a:round/>
              <a:headEnd/>
              <a:tailEnd/>
            </a:ln>
            <a:effectLst>
              <a:innerShdw blurRad="76200" dist="12700" dir="18900000">
                <a:prstClr val="black">
                  <a:alpha val="30000"/>
                </a:prstClr>
              </a:innerShdw>
            </a:effectLst>
          </p:spPr>
          <p:txBody>
            <a:bodyPr rtlCol="0" anchor="ctr"/>
            <a:lstStyle/>
            <a:p>
              <a:pPr algn="ctr"/>
              <a:endParaRPr lang="de-DE"/>
            </a:p>
          </p:txBody>
        </p:sp>
        <p:sp>
          <p:nvSpPr>
            <p:cNvPr id="155" name="Rechteck 551"/>
            <p:cNvSpPr/>
            <p:nvPr/>
          </p:nvSpPr>
          <p:spPr bwMode="gray">
            <a:xfrm>
              <a:off x="2457990" y="5181563"/>
              <a:ext cx="1200224" cy="1182688"/>
            </a:xfrm>
            <a:prstGeom prst="rect">
              <a:avLst/>
            </a:prstGeom>
          </p:spPr>
          <p:txBody>
            <a:bodyPr wrap="square" lIns="72000" tIns="0" rIns="0" bIns="0" anchor="ctr">
              <a:noAutofit/>
            </a:bodyPr>
            <a:lstStyle/>
            <a:p>
              <a:pPr lvl="0" algn="ctr"/>
              <a:r>
                <a:rPr lang="el-GR" sz="2800" b="1" dirty="0" smtClean="0">
                  <a:solidFill>
                    <a:schemeClr val="accent1"/>
                  </a:solidFill>
                </a:rPr>
                <a:t>26</a:t>
              </a:r>
              <a:r>
                <a:rPr lang="de-DE" sz="1400" b="1" dirty="0" smtClean="0">
                  <a:solidFill>
                    <a:schemeClr val="accent1"/>
                  </a:solidFill>
                </a:rPr>
                <a:t>%</a:t>
              </a:r>
              <a:endParaRPr lang="de-DE" sz="1400" b="1" dirty="0">
                <a:solidFill>
                  <a:schemeClr val="accent1"/>
                </a:solidFill>
              </a:endParaRPr>
            </a:p>
          </p:txBody>
        </p:sp>
        <p:sp>
          <p:nvSpPr>
            <p:cNvPr id="156" name="Halbbogen 552"/>
            <p:cNvSpPr/>
            <p:nvPr/>
          </p:nvSpPr>
          <p:spPr bwMode="gray">
            <a:xfrm flipH="1">
              <a:off x="2457990" y="5181563"/>
              <a:ext cx="1200224" cy="1200224"/>
            </a:xfrm>
            <a:prstGeom prst="blockArc">
              <a:avLst>
                <a:gd name="adj1" fmla="val 10259751"/>
                <a:gd name="adj2" fmla="val 16224598"/>
                <a:gd name="adj3" fmla="val 17222"/>
              </a:avLst>
            </a:prstGeom>
            <a:solidFill>
              <a:schemeClr val="accent1"/>
            </a:solidFill>
            <a:ln w="12700">
              <a:noFill/>
              <a:round/>
              <a:headEnd/>
              <a:tailEnd/>
            </a:ln>
            <a:effectLst/>
          </p:spPr>
          <p:txBody>
            <a:bodyPr rtlCol="0" anchor="ctr"/>
            <a:lstStyle/>
            <a:p>
              <a:pPr algn="ctr"/>
              <a:endParaRPr lang="de-DE"/>
            </a:p>
          </p:txBody>
        </p:sp>
      </p:grpSp>
      <p:pic>
        <p:nvPicPr>
          <p:cNvPr id="157" name="Picture 156"/>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115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2655766" y="4491121"/>
            <a:ext cx="543577" cy="543577"/>
          </a:xfrm>
          <a:prstGeom prst="rect">
            <a:avLst/>
          </a:prstGeom>
          <a:solidFill>
            <a:schemeClr val="bg2"/>
          </a:solidFill>
        </p:spPr>
      </p:pic>
      <p:pic>
        <p:nvPicPr>
          <p:cNvPr id="7" name="Picture 6"/>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596207" y="926466"/>
            <a:ext cx="504825" cy="498886"/>
          </a:xfrm>
          <a:prstGeom prst="rect">
            <a:avLst/>
          </a:prstGeom>
        </p:spPr>
      </p:pic>
      <p:sp>
        <p:nvSpPr>
          <p:cNvPr id="158" name="Rechteck 549"/>
          <p:cNvSpPr/>
          <p:nvPr/>
        </p:nvSpPr>
        <p:spPr bwMode="gray">
          <a:xfrm>
            <a:off x="1320669" y="4857088"/>
            <a:ext cx="2131072" cy="1238912"/>
          </a:xfrm>
          <a:prstGeom prst="rect">
            <a:avLst/>
          </a:prstGeom>
        </p:spPr>
        <p:txBody>
          <a:bodyPr wrap="square" lIns="180000" tIns="72000" rIns="108000" bIns="0">
            <a:noAutofit/>
          </a:bodyPr>
          <a:lstStyle/>
          <a:p>
            <a:pPr lvl="0">
              <a:spcAft>
                <a:spcPts val="300"/>
              </a:spcAft>
            </a:pPr>
            <a:r>
              <a:rPr lang="el-GR" sz="1400" dirty="0" smtClean="0"/>
              <a:t>Εκτιμά ότι θα προχωρήσει σε μειώσεις προσωπικού μέσα στο 2016. Το 20% πιστεύει ότι θα αυξήσει το προσωπικό του.</a:t>
            </a:r>
            <a:endParaRPr lang="de-DE" sz="1600" dirty="0"/>
          </a:p>
        </p:txBody>
      </p:sp>
      <p:sp>
        <p:nvSpPr>
          <p:cNvPr id="159" name="Gleichschenkliges Dreieck 198"/>
          <p:cNvSpPr/>
          <p:nvPr/>
        </p:nvSpPr>
        <p:spPr bwMode="gray">
          <a:xfrm>
            <a:off x="6524879" y="5115518"/>
            <a:ext cx="742648" cy="593340"/>
          </a:xfrm>
          <a:prstGeom prst="triangle">
            <a:avLst/>
          </a:prstGeom>
          <a:solidFill>
            <a:schemeClr val="bg1">
              <a:lumMod val="50000"/>
              <a:alpha val="53000"/>
            </a:schemeClr>
          </a:solidFill>
          <a:ln w="12700">
            <a:noFill/>
            <a:round/>
            <a:headEnd/>
            <a:tailEnd/>
          </a:ln>
        </p:spPr>
        <p:txBody>
          <a:bodyPr rtlCol="0" anchor="ctr"/>
          <a:lstStyle/>
          <a:p>
            <a:pPr algn="ctr"/>
            <a:endParaRPr lang="de-DE"/>
          </a:p>
        </p:txBody>
      </p:sp>
      <p:sp>
        <p:nvSpPr>
          <p:cNvPr id="160" name="Textfeld 199"/>
          <p:cNvSpPr txBox="1"/>
          <p:nvPr/>
        </p:nvSpPr>
        <p:spPr bwMode="gray">
          <a:xfrm>
            <a:off x="6324600" y="5716309"/>
            <a:ext cx="1035861" cy="307777"/>
          </a:xfrm>
          <a:prstGeom prst="rect">
            <a:avLst/>
          </a:prstGeom>
          <a:noFill/>
        </p:spPr>
        <p:txBody>
          <a:bodyPr wrap="none" rtlCol="0">
            <a:spAutoFit/>
          </a:bodyPr>
          <a:lstStyle/>
          <a:p>
            <a:pPr algn="ctr"/>
            <a:r>
              <a:rPr lang="el-GR" sz="1400" dirty="0" smtClean="0"/>
              <a:t>Φορολογία</a:t>
            </a:r>
            <a:endParaRPr lang="de-DE" sz="1400" dirty="0"/>
          </a:p>
        </p:txBody>
      </p:sp>
      <p:sp>
        <p:nvSpPr>
          <p:cNvPr id="161" name="Textfeld 200"/>
          <p:cNvSpPr txBox="1"/>
          <p:nvPr/>
        </p:nvSpPr>
        <p:spPr bwMode="gray">
          <a:xfrm>
            <a:off x="6633150" y="4796264"/>
            <a:ext cx="498856" cy="307777"/>
          </a:xfrm>
          <a:prstGeom prst="rect">
            <a:avLst/>
          </a:prstGeom>
          <a:noFill/>
        </p:spPr>
        <p:txBody>
          <a:bodyPr wrap="none" rtlCol="0">
            <a:spAutoFit/>
          </a:bodyPr>
          <a:lstStyle/>
          <a:p>
            <a:pPr algn="ctr"/>
            <a:r>
              <a:rPr lang="el-GR" sz="1400" b="1" dirty="0" smtClean="0"/>
              <a:t>26</a:t>
            </a:r>
            <a:r>
              <a:rPr lang="de-DE" sz="1400" b="1" dirty="0" smtClean="0"/>
              <a:t>%</a:t>
            </a:r>
            <a:endParaRPr lang="de-DE" sz="1400" b="1" dirty="0"/>
          </a:p>
        </p:txBody>
      </p:sp>
      <p:sp>
        <p:nvSpPr>
          <p:cNvPr id="162" name="Gleichschenkliges Dreieck 195"/>
          <p:cNvSpPr/>
          <p:nvPr/>
        </p:nvSpPr>
        <p:spPr bwMode="gray">
          <a:xfrm>
            <a:off x="8154103" y="5412188"/>
            <a:ext cx="761298" cy="296669"/>
          </a:xfrm>
          <a:prstGeom prst="triangle">
            <a:avLst/>
          </a:prstGeom>
          <a:solidFill>
            <a:schemeClr val="bg1">
              <a:lumMod val="50000"/>
              <a:alpha val="80000"/>
            </a:schemeClr>
          </a:solidFill>
          <a:ln w="12700">
            <a:noFill/>
            <a:round/>
            <a:headEnd/>
            <a:tailEnd/>
          </a:ln>
        </p:spPr>
        <p:txBody>
          <a:bodyPr rtlCol="0" anchor="ctr"/>
          <a:lstStyle/>
          <a:p>
            <a:pPr algn="ctr"/>
            <a:endParaRPr lang="de-DE"/>
          </a:p>
        </p:txBody>
      </p:sp>
      <p:sp>
        <p:nvSpPr>
          <p:cNvPr id="163" name="Textfeld 196"/>
          <p:cNvSpPr txBox="1"/>
          <p:nvPr/>
        </p:nvSpPr>
        <p:spPr bwMode="gray">
          <a:xfrm>
            <a:off x="8050418" y="5716309"/>
            <a:ext cx="1093825" cy="523220"/>
          </a:xfrm>
          <a:prstGeom prst="rect">
            <a:avLst/>
          </a:prstGeom>
          <a:noFill/>
        </p:spPr>
        <p:txBody>
          <a:bodyPr wrap="none" rtlCol="0">
            <a:spAutoFit/>
          </a:bodyPr>
          <a:lstStyle/>
          <a:p>
            <a:pPr algn="ctr"/>
            <a:r>
              <a:rPr lang="el-GR" sz="1400" dirty="0" smtClean="0"/>
              <a:t>Περιορισμοί</a:t>
            </a:r>
          </a:p>
          <a:p>
            <a:pPr algn="ctr"/>
            <a:r>
              <a:rPr lang="el-GR" sz="1400" dirty="0" smtClean="0"/>
              <a:t>Κεφαλαίων</a:t>
            </a:r>
            <a:endParaRPr lang="de-DE" sz="1400" dirty="0"/>
          </a:p>
        </p:txBody>
      </p:sp>
      <p:sp>
        <p:nvSpPr>
          <p:cNvPr id="164" name="Textfeld 197"/>
          <p:cNvSpPr txBox="1"/>
          <p:nvPr/>
        </p:nvSpPr>
        <p:spPr bwMode="gray">
          <a:xfrm>
            <a:off x="8408824" y="5057591"/>
            <a:ext cx="407484" cy="307777"/>
          </a:xfrm>
          <a:prstGeom prst="rect">
            <a:avLst/>
          </a:prstGeom>
          <a:noFill/>
        </p:spPr>
        <p:txBody>
          <a:bodyPr wrap="none" rtlCol="0">
            <a:spAutoFit/>
          </a:bodyPr>
          <a:lstStyle/>
          <a:p>
            <a:pPr algn="ctr"/>
            <a:r>
              <a:rPr lang="el-GR" sz="1400" b="1" dirty="0" smtClean="0"/>
              <a:t>9</a:t>
            </a:r>
            <a:r>
              <a:rPr lang="de-DE" sz="1400" b="1" dirty="0" smtClean="0"/>
              <a:t>%</a:t>
            </a:r>
            <a:endParaRPr lang="de-DE" sz="1400" b="1" dirty="0"/>
          </a:p>
        </p:txBody>
      </p:sp>
      <p:sp>
        <p:nvSpPr>
          <p:cNvPr id="165" name="Gleichschenkliges Dreieck 192"/>
          <p:cNvSpPr/>
          <p:nvPr/>
        </p:nvSpPr>
        <p:spPr bwMode="gray">
          <a:xfrm>
            <a:off x="7091797" y="4716915"/>
            <a:ext cx="1238035" cy="989130"/>
          </a:xfrm>
          <a:prstGeom prst="triangle">
            <a:avLst/>
          </a:prstGeom>
          <a:solidFill>
            <a:schemeClr val="accent1">
              <a:alpha val="95000"/>
            </a:schemeClr>
          </a:solidFill>
          <a:ln w="12700">
            <a:noFill/>
            <a:round/>
            <a:headEnd/>
            <a:tailEnd/>
          </a:ln>
        </p:spPr>
        <p:txBody>
          <a:bodyPr rtlCol="0" anchor="ctr"/>
          <a:lstStyle/>
          <a:p>
            <a:pPr algn="ctr"/>
            <a:endParaRPr lang="de-DE"/>
          </a:p>
        </p:txBody>
      </p:sp>
      <p:sp>
        <p:nvSpPr>
          <p:cNvPr id="166" name="Textfeld 193"/>
          <p:cNvSpPr txBox="1"/>
          <p:nvPr/>
        </p:nvSpPr>
        <p:spPr bwMode="gray">
          <a:xfrm>
            <a:off x="7242641" y="5722178"/>
            <a:ext cx="904991" cy="523220"/>
          </a:xfrm>
          <a:prstGeom prst="rect">
            <a:avLst/>
          </a:prstGeom>
          <a:noFill/>
        </p:spPr>
        <p:txBody>
          <a:bodyPr wrap="none" rtlCol="0">
            <a:spAutoFit/>
          </a:bodyPr>
          <a:lstStyle/>
          <a:p>
            <a:pPr algn="ctr"/>
            <a:r>
              <a:rPr lang="el-GR" sz="1400" dirty="0" smtClean="0"/>
              <a:t>Πολιτική </a:t>
            </a:r>
          </a:p>
          <a:p>
            <a:pPr algn="ctr"/>
            <a:r>
              <a:rPr lang="el-GR" sz="1400" dirty="0" smtClean="0"/>
              <a:t>Αστάθεια</a:t>
            </a:r>
            <a:endParaRPr lang="de-DE" sz="1400" dirty="0"/>
          </a:p>
        </p:txBody>
      </p:sp>
      <p:sp>
        <p:nvSpPr>
          <p:cNvPr id="167" name="Textfeld 194"/>
          <p:cNvSpPr txBox="1"/>
          <p:nvPr/>
        </p:nvSpPr>
        <p:spPr bwMode="gray">
          <a:xfrm>
            <a:off x="7463244" y="4343400"/>
            <a:ext cx="498856" cy="307777"/>
          </a:xfrm>
          <a:prstGeom prst="rect">
            <a:avLst/>
          </a:prstGeom>
          <a:noFill/>
        </p:spPr>
        <p:txBody>
          <a:bodyPr wrap="none" rtlCol="0">
            <a:spAutoFit/>
          </a:bodyPr>
          <a:lstStyle/>
          <a:p>
            <a:pPr algn="ctr"/>
            <a:r>
              <a:rPr lang="el-GR" sz="1400" b="1" dirty="0" smtClean="0"/>
              <a:t>40</a:t>
            </a:r>
            <a:r>
              <a:rPr lang="de-DE" sz="1400" b="1" dirty="0" smtClean="0"/>
              <a:t>%</a:t>
            </a:r>
            <a:endParaRPr lang="de-DE" sz="1400" b="1" dirty="0"/>
          </a:p>
        </p:txBody>
      </p:sp>
      <p:sp>
        <p:nvSpPr>
          <p:cNvPr id="168" name="Textfeld 1025"/>
          <p:cNvSpPr txBox="1"/>
          <p:nvPr/>
        </p:nvSpPr>
        <p:spPr bwMode="gray">
          <a:xfrm>
            <a:off x="6324600" y="3829876"/>
            <a:ext cx="2733594" cy="361124"/>
          </a:xfrm>
          <a:prstGeom prst="rect">
            <a:avLst/>
          </a:prstGeom>
          <a:noFill/>
        </p:spPr>
        <p:txBody>
          <a:bodyPr wrap="square" lIns="72000" tIns="0" rIns="108000" bIns="0" rtlCol="0">
            <a:noAutofit/>
          </a:bodyPr>
          <a:lstStyle/>
          <a:p>
            <a:pPr lvl="0" algn="ctr">
              <a:spcAft>
                <a:spcPts val="300"/>
              </a:spcAft>
            </a:pPr>
            <a:r>
              <a:rPr lang="el-GR" sz="2000" b="1" dirty="0" smtClean="0"/>
              <a:t>Εμπόδια για ανάπτυξη</a:t>
            </a:r>
            <a:endParaRPr lang="de-DE" sz="2000" dirty="0"/>
          </a:p>
        </p:txBody>
      </p:sp>
      <p:sp>
        <p:nvSpPr>
          <p:cNvPr id="46" name="Textfeld 313"/>
          <p:cNvSpPr txBox="1"/>
          <p:nvPr/>
        </p:nvSpPr>
        <p:spPr bwMode="gray">
          <a:xfrm>
            <a:off x="152400" y="3114211"/>
            <a:ext cx="818535" cy="314789"/>
          </a:xfrm>
          <a:prstGeom prst="rect">
            <a:avLst/>
          </a:prstGeom>
          <a:noFill/>
        </p:spPr>
        <p:txBody>
          <a:bodyPr wrap="square" lIns="108000" tIns="0" rIns="0" bIns="0" rtlCol="0" anchor="ctr" anchorCtr="0">
            <a:noAutofit/>
          </a:bodyPr>
          <a:lstStyle/>
          <a:p>
            <a:pPr>
              <a:spcAft>
                <a:spcPts val="600"/>
              </a:spcAft>
            </a:pPr>
            <a:r>
              <a:rPr lang="el-GR" sz="2800" b="1" dirty="0">
                <a:solidFill>
                  <a:schemeClr val="accent1"/>
                </a:solidFill>
              </a:rPr>
              <a:t>19%</a:t>
            </a: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7684" y="3133725"/>
            <a:ext cx="1553116"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Rechteck 549"/>
          <p:cNvSpPr/>
          <p:nvPr/>
        </p:nvSpPr>
        <p:spPr bwMode="gray">
          <a:xfrm>
            <a:off x="-76200" y="3429000"/>
            <a:ext cx="3417328" cy="1238912"/>
          </a:xfrm>
          <a:prstGeom prst="rect">
            <a:avLst/>
          </a:prstGeom>
        </p:spPr>
        <p:txBody>
          <a:bodyPr wrap="square" lIns="180000" tIns="72000" rIns="108000" bIns="0">
            <a:noAutofit/>
          </a:bodyPr>
          <a:lstStyle/>
          <a:p>
            <a:pPr lvl="0">
              <a:spcAft>
                <a:spcPts val="300"/>
              </a:spcAft>
            </a:pPr>
            <a:r>
              <a:rPr lang="el-GR" sz="1400" dirty="0" smtClean="0"/>
              <a:t>Περίπου 1 στις 5 επιχειρήσεις προβλέπει ότι και το 2016 θα συνεχίζει να έχει πτωτική πορεία στα έσοδά της όπως και το 2015. </a:t>
            </a:r>
            <a:endParaRPr lang="de-DE" sz="1600" dirty="0"/>
          </a:p>
        </p:txBody>
      </p:sp>
      <p:graphicFrame>
        <p:nvGraphicFramePr>
          <p:cNvPr id="38" name="Diagramm 971"/>
          <p:cNvGraphicFramePr/>
          <p:nvPr>
            <p:extLst>
              <p:ext uri="{D42A27DB-BD31-4B8C-83A1-F6EECF244321}">
                <p14:modId xmlns:p14="http://schemas.microsoft.com/office/powerpoint/2010/main" val="1667384630"/>
              </p:ext>
            </p:extLst>
          </p:nvPr>
        </p:nvGraphicFramePr>
        <p:xfrm>
          <a:off x="3451741" y="1339381"/>
          <a:ext cx="3774380" cy="2036112"/>
        </p:xfrm>
        <a:graphic>
          <a:graphicData uri="http://schemas.openxmlformats.org/drawingml/2006/chart">
            <c:chart xmlns:c="http://schemas.openxmlformats.org/drawingml/2006/chart" xmlns:r="http://schemas.openxmlformats.org/officeDocument/2006/relationships" r:id="rId6"/>
          </a:graphicData>
        </a:graphic>
      </p:graphicFrame>
      <p:sp>
        <p:nvSpPr>
          <p:cNvPr id="39" name="Textfeld 1025"/>
          <p:cNvSpPr txBox="1"/>
          <p:nvPr/>
        </p:nvSpPr>
        <p:spPr bwMode="gray">
          <a:xfrm>
            <a:off x="3591005" y="992736"/>
            <a:ext cx="3872239" cy="392631"/>
          </a:xfrm>
          <a:prstGeom prst="rect">
            <a:avLst/>
          </a:prstGeom>
          <a:noFill/>
        </p:spPr>
        <p:txBody>
          <a:bodyPr wrap="square" lIns="72000" tIns="0" rIns="108000" bIns="0" rtlCol="0">
            <a:noAutofit/>
          </a:bodyPr>
          <a:lstStyle/>
          <a:p>
            <a:pPr lvl="0">
              <a:spcAft>
                <a:spcPts val="300"/>
              </a:spcAft>
            </a:pPr>
            <a:r>
              <a:rPr lang="el-GR" sz="2000" b="1" dirty="0" smtClean="0"/>
              <a:t>Ανταπόκριση στις υποχρεώσεις</a:t>
            </a:r>
            <a:endParaRPr lang="de-DE" sz="2000" dirty="0"/>
          </a:p>
        </p:txBody>
      </p:sp>
      <p:cxnSp>
        <p:nvCxnSpPr>
          <p:cNvPr id="40" name="Gerade Verbindung 305"/>
          <p:cNvCxnSpPr/>
          <p:nvPr/>
        </p:nvCxnSpPr>
        <p:spPr bwMode="gray">
          <a:xfrm flipH="1">
            <a:off x="3429000" y="3704303"/>
            <a:ext cx="5751871" cy="29497"/>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sp>
        <p:nvSpPr>
          <p:cNvPr id="42" name="Rechteck 549"/>
          <p:cNvSpPr/>
          <p:nvPr/>
        </p:nvSpPr>
        <p:spPr bwMode="gray">
          <a:xfrm>
            <a:off x="6972403" y="1438275"/>
            <a:ext cx="2247797" cy="1838325"/>
          </a:xfrm>
          <a:prstGeom prst="rect">
            <a:avLst/>
          </a:prstGeom>
        </p:spPr>
        <p:txBody>
          <a:bodyPr wrap="square" lIns="180000" tIns="72000" rIns="108000" bIns="0">
            <a:noAutofit/>
          </a:bodyPr>
          <a:lstStyle/>
          <a:p>
            <a:pPr lvl="0">
              <a:spcAft>
                <a:spcPts val="300"/>
              </a:spcAft>
            </a:pPr>
            <a:r>
              <a:rPr lang="el-GR" sz="1400" dirty="0" smtClean="0"/>
              <a:t>Μόλις το 10% των επιχειρήσεων του δείγματος δήλωσαν ότι θεωρούν πως το επόμενο έτος θα ανταποκρίνονται στις υποχρεώσεις τους με σχετική ευκολία..</a:t>
            </a:r>
            <a:endParaRPr lang="de-DE" sz="1600" dirty="0"/>
          </a:p>
        </p:txBody>
      </p:sp>
      <p:sp>
        <p:nvSpPr>
          <p:cNvPr id="44" name="Rechteck 549"/>
          <p:cNvSpPr/>
          <p:nvPr/>
        </p:nvSpPr>
        <p:spPr bwMode="gray">
          <a:xfrm>
            <a:off x="3581400" y="3072341"/>
            <a:ext cx="4459413" cy="1042459"/>
          </a:xfrm>
          <a:prstGeom prst="rect">
            <a:avLst/>
          </a:prstGeom>
        </p:spPr>
        <p:txBody>
          <a:bodyPr wrap="square" lIns="180000" tIns="72000" rIns="108000" bIns="0">
            <a:noAutofit/>
          </a:bodyPr>
          <a:lstStyle/>
          <a:p>
            <a:pPr lvl="0">
              <a:spcAft>
                <a:spcPts val="300"/>
              </a:spcAft>
            </a:pPr>
            <a:r>
              <a:rPr lang="el-GR" sz="1400" dirty="0" smtClean="0"/>
              <a:t>Αντίστοιχα, το 21% θεωρεί ότι πολύ δύσκολα θα καταφέρει να εκπληρώσει τις υποχρεώσεις του.</a:t>
            </a:r>
            <a:endParaRPr lang="de-DE" sz="1600" dirty="0"/>
          </a:p>
        </p:txBody>
      </p:sp>
      <p:cxnSp>
        <p:nvCxnSpPr>
          <p:cNvPr id="45" name="Gerade Verbindung 126"/>
          <p:cNvCxnSpPr/>
          <p:nvPr/>
        </p:nvCxnSpPr>
        <p:spPr bwMode="gray">
          <a:xfrm>
            <a:off x="6324600" y="3772968"/>
            <a:ext cx="0" cy="2551632"/>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sp>
        <p:nvSpPr>
          <p:cNvPr id="47" name="Textfeld 1025"/>
          <p:cNvSpPr txBox="1"/>
          <p:nvPr/>
        </p:nvSpPr>
        <p:spPr bwMode="gray">
          <a:xfrm>
            <a:off x="3581400" y="3829876"/>
            <a:ext cx="2733594" cy="361124"/>
          </a:xfrm>
          <a:prstGeom prst="rect">
            <a:avLst/>
          </a:prstGeom>
          <a:noFill/>
        </p:spPr>
        <p:txBody>
          <a:bodyPr wrap="square" lIns="72000" tIns="0" rIns="108000" bIns="0" rtlCol="0">
            <a:noAutofit/>
          </a:bodyPr>
          <a:lstStyle/>
          <a:p>
            <a:pPr lvl="0" algn="ctr">
              <a:spcAft>
                <a:spcPts val="300"/>
              </a:spcAft>
            </a:pPr>
            <a:r>
              <a:rPr lang="el-GR" sz="2000" b="1" dirty="0" smtClean="0"/>
              <a:t>Προτεραιότητες</a:t>
            </a:r>
            <a:endParaRPr lang="de-DE" sz="2000" dirty="0"/>
          </a:p>
        </p:txBody>
      </p:sp>
      <p:graphicFrame>
        <p:nvGraphicFramePr>
          <p:cNvPr id="48" name="Chart 47"/>
          <p:cNvGraphicFramePr/>
          <p:nvPr>
            <p:extLst>
              <p:ext uri="{D42A27DB-BD31-4B8C-83A1-F6EECF244321}">
                <p14:modId xmlns:p14="http://schemas.microsoft.com/office/powerpoint/2010/main" val="3235533212"/>
              </p:ext>
            </p:extLst>
          </p:nvPr>
        </p:nvGraphicFramePr>
        <p:xfrm>
          <a:off x="3429000" y="4343400"/>
          <a:ext cx="3191744" cy="1640388"/>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624370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Ορισμοί</a:t>
            </a:r>
            <a:endParaRPr lang="en-US" dirty="0"/>
          </a:p>
        </p:txBody>
      </p:sp>
      <p:sp>
        <p:nvSpPr>
          <p:cNvPr id="7" name="Content Placeholder 2"/>
          <p:cNvSpPr>
            <a:spLocks noGrp="1"/>
          </p:cNvSpPr>
          <p:nvPr>
            <p:ph sz="half" idx="4294967295"/>
          </p:nvPr>
        </p:nvSpPr>
        <p:spPr>
          <a:xfrm>
            <a:off x="366192" y="1524000"/>
            <a:ext cx="8625408" cy="400744"/>
          </a:xfrm>
          <a:prstGeom prst="rect">
            <a:avLst/>
          </a:prstGeom>
          <a:noFill/>
        </p:spPr>
        <p:txBody>
          <a:bodyPr>
            <a:noAutofit/>
          </a:bodyPr>
          <a:lstStyle/>
          <a:p>
            <a:pPr>
              <a:lnSpc>
                <a:spcPct val="130000"/>
              </a:lnSpc>
            </a:pPr>
            <a:r>
              <a:rPr lang="el-GR" sz="1400" dirty="0" smtClean="0"/>
              <a:t>Η κατηγοριοποίηση των επιχειρήσεων σε μέγεθος έγινε με βάση τον κύκλο εργασιών κατά δήλωση. Όπου, </a:t>
            </a:r>
          </a:p>
          <a:p>
            <a:pPr marL="0" indent="0">
              <a:lnSpc>
                <a:spcPct val="130000"/>
              </a:lnSpc>
              <a:buNone/>
            </a:pPr>
            <a:endParaRPr lang="en-US" sz="1400" dirty="0" smtClean="0">
              <a:solidFill>
                <a:schemeClr val="bg1">
                  <a:lumMod val="50000"/>
                </a:schemeClr>
              </a:solidFill>
            </a:endParaRPr>
          </a:p>
          <a:p>
            <a:pPr lvl="1">
              <a:lnSpc>
                <a:spcPct val="125000"/>
              </a:lnSpc>
              <a:spcBef>
                <a:spcPts val="0"/>
              </a:spcBef>
              <a:buFont typeface="Wingdings" pitchFamily="2" charset="2"/>
              <a:buChar char="§"/>
            </a:pPr>
            <a:endParaRPr lang="en-US" sz="1400" b="1" dirty="0">
              <a:solidFill>
                <a:schemeClr val="bg1">
                  <a:lumMod val="50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000449741"/>
              </p:ext>
            </p:extLst>
          </p:nvPr>
        </p:nvGraphicFramePr>
        <p:xfrm>
          <a:off x="1447800" y="1924744"/>
          <a:ext cx="6096000" cy="1112520"/>
        </p:xfrm>
        <a:graphic>
          <a:graphicData uri="http://schemas.openxmlformats.org/drawingml/2006/table">
            <a:tbl>
              <a:tblPr firstRow="1" bandRow="1">
                <a:tableStyleId>{5C22544A-7EE6-4342-B048-85BDC9FD1C3A}</a:tableStyleId>
              </a:tblPr>
              <a:tblGrid>
                <a:gridCol w="1676400"/>
                <a:gridCol w="4419600"/>
              </a:tblGrid>
              <a:tr h="370840">
                <a:tc>
                  <a:txBody>
                    <a:bodyPr/>
                    <a:lstStyle/>
                    <a:p>
                      <a:pPr algn="r"/>
                      <a:r>
                        <a:rPr lang="el-GR" sz="1400" b="1" dirty="0" smtClean="0">
                          <a:solidFill>
                            <a:schemeClr val="tx1"/>
                          </a:solidFill>
                        </a:rPr>
                        <a:t>Μικρές </a:t>
                      </a:r>
                      <a:endParaRPr lang="en-US" sz="1400" b="1" dirty="0">
                        <a:solidFill>
                          <a:schemeClr val="tx1"/>
                        </a:solidFill>
                      </a:endParaRPr>
                    </a:p>
                  </a:txBody>
                  <a:tcPr>
                    <a:solidFill>
                      <a:schemeClr val="accent1">
                        <a:lumMod val="20000"/>
                        <a:lumOff val="80000"/>
                      </a:schemeClr>
                    </a:solidFill>
                  </a:tcPr>
                </a:tc>
                <a:tc>
                  <a:txBody>
                    <a:bodyPr/>
                    <a:lstStyle/>
                    <a:p>
                      <a:r>
                        <a:rPr lang="el-GR" sz="1400" b="0" dirty="0" smtClean="0">
                          <a:solidFill>
                            <a:schemeClr val="tx1"/>
                          </a:solidFill>
                        </a:rPr>
                        <a:t>Έως</a:t>
                      </a:r>
                      <a:r>
                        <a:rPr lang="el-GR" sz="1400" b="0" baseline="0" dirty="0" smtClean="0">
                          <a:solidFill>
                            <a:schemeClr val="tx1"/>
                          </a:solidFill>
                        </a:rPr>
                        <a:t> 2.5 εκατ. ευρώ </a:t>
                      </a:r>
                      <a:endParaRPr lang="en-US" sz="1400" b="0" dirty="0">
                        <a:solidFill>
                          <a:schemeClr val="tx1"/>
                        </a:solidFill>
                      </a:endParaRPr>
                    </a:p>
                  </a:txBody>
                  <a:tcPr>
                    <a:solidFill>
                      <a:schemeClr val="accent1">
                        <a:lumMod val="20000"/>
                        <a:lumOff val="80000"/>
                      </a:schemeClr>
                    </a:solidFill>
                  </a:tcPr>
                </a:tc>
              </a:tr>
              <a:tr h="370840">
                <a:tc>
                  <a:txBody>
                    <a:bodyPr/>
                    <a:lstStyle/>
                    <a:p>
                      <a:pPr algn="r"/>
                      <a:r>
                        <a:rPr lang="el-GR" sz="1400" b="1" dirty="0" smtClean="0"/>
                        <a:t>Μεσαίες</a:t>
                      </a:r>
                      <a:endParaRPr lang="en-US" sz="1400" b="1" dirty="0"/>
                    </a:p>
                  </a:txBody>
                  <a:tcPr/>
                </a:tc>
                <a:tc>
                  <a:txBody>
                    <a:bodyPr/>
                    <a:lstStyle/>
                    <a:p>
                      <a:r>
                        <a:rPr lang="el-GR" sz="1400" dirty="0" smtClean="0"/>
                        <a:t>Από 2,5 εκατ. Έως 50 εκατ. ευρώ</a:t>
                      </a:r>
                      <a:endParaRPr lang="en-US" sz="1400" dirty="0"/>
                    </a:p>
                  </a:txBody>
                  <a:tcPr/>
                </a:tc>
              </a:tr>
              <a:tr h="370840">
                <a:tc>
                  <a:txBody>
                    <a:bodyPr/>
                    <a:lstStyle/>
                    <a:p>
                      <a:pPr algn="r"/>
                      <a:r>
                        <a:rPr lang="el-GR" sz="1400" b="1" dirty="0" smtClean="0"/>
                        <a:t>Μεγάλες</a:t>
                      </a:r>
                      <a:endParaRPr lang="en-US" sz="1400" b="1" dirty="0"/>
                    </a:p>
                  </a:txBody>
                  <a:tcPr>
                    <a:solidFill>
                      <a:schemeClr val="accent1">
                        <a:lumMod val="60000"/>
                        <a:lumOff val="40000"/>
                      </a:schemeClr>
                    </a:solidFill>
                  </a:tcPr>
                </a:tc>
                <a:tc>
                  <a:txBody>
                    <a:bodyPr/>
                    <a:lstStyle/>
                    <a:p>
                      <a:r>
                        <a:rPr lang="el-GR" sz="1400" dirty="0" smtClean="0"/>
                        <a:t>Πάνω από</a:t>
                      </a:r>
                      <a:r>
                        <a:rPr lang="el-GR" sz="1400" baseline="0" dirty="0" smtClean="0"/>
                        <a:t> 50 εκατ. ευρώ</a:t>
                      </a:r>
                      <a:endParaRPr lang="en-US" sz="1400" dirty="0"/>
                    </a:p>
                  </a:txBody>
                  <a:tcPr>
                    <a:solidFill>
                      <a:schemeClr val="accent1">
                        <a:lumMod val="60000"/>
                        <a:lumOff val="40000"/>
                      </a:schemeClr>
                    </a:solidFill>
                  </a:tcPr>
                </a:tc>
              </a:tr>
            </a:tbl>
          </a:graphicData>
        </a:graphic>
      </p:graphicFrame>
      <p:sp>
        <p:nvSpPr>
          <p:cNvPr id="8" name="Content Placeholder 2"/>
          <p:cNvSpPr>
            <a:spLocks noGrp="1"/>
          </p:cNvSpPr>
          <p:nvPr>
            <p:ph sz="half" idx="4294967295"/>
          </p:nvPr>
        </p:nvSpPr>
        <p:spPr>
          <a:xfrm>
            <a:off x="366192" y="3124200"/>
            <a:ext cx="8625408" cy="400744"/>
          </a:xfrm>
          <a:prstGeom prst="rect">
            <a:avLst/>
          </a:prstGeom>
          <a:noFill/>
        </p:spPr>
        <p:txBody>
          <a:bodyPr>
            <a:noAutofit/>
          </a:bodyPr>
          <a:lstStyle/>
          <a:p>
            <a:pPr>
              <a:lnSpc>
                <a:spcPct val="130000"/>
              </a:lnSpc>
            </a:pPr>
            <a:r>
              <a:rPr lang="el-GR" sz="1400" dirty="0" smtClean="0"/>
              <a:t>Όπου γίνεται αναφορά σε στελέχη επιχειρήσεων εννοούμε</a:t>
            </a:r>
            <a:r>
              <a:rPr lang="en-US" sz="1400" dirty="0" smtClean="0"/>
              <a:t>: </a:t>
            </a:r>
            <a:r>
              <a:rPr lang="el-GR" sz="1400" dirty="0" smtClean="0"/>
              <a:t>γενικούς διευθυντές, ιδιοκτήτες, οικονομικούς διευθυντές, εμπορικούς διευθυντές, κτλ. Πιο συγκεκριμένα η αναλογία παρουσιάζεται στον παρακάτω πίνακα</a:t>
            </a:r>
            <a:r>
              <a:rPr lang="en-US" sz="1400" dirty="0" smtClean="0"/>
              <a:t>:</a:t>
            </a:r>
          </a:p>
          <a:p>
            <a:pPr marL="0" indent="0">
              <a:lnSpc>
                <a:spcPct val="130000"/>
              </a:lnSpc>
              <a:buNone/>
            </a:pPr>
            <a:endParaRPr lang="el-GR" sz="1400" dirty="0" smtClean="0"/>
          </a:p>
          <a:p>
            <a:pPr marL="0" indent="0">
              <a:lnSpc>
                <a:spcPct val="130000"/>
              </a:lnSpc>
              <a:buNone/>
            </a:pPr>
            <a:endParaRPr lang="en-US" sz="1400" dirty="0" smtClean="0">
              <a:solidFill>
                <a:schemeClr val="bg1">
                  <a:lumMod val="50000"/>
                </a:schemeClr>
              </a:solidFill>
            </a:endParaRPr>
          </a:p>
          <a:p>
            <a:pPr lvl="1">
              <a:lnSpc>
                <a:spcPct val="125000"/>
              </a:lnSpc>
              <a:spcBef>
                <a:spcPts val="0"/>
              </a:spcBef>
              <a:buFont typeface="Wingdings" pitchFamily="2" charset="2"/>
              <a:buChar char="§"/>
            </a:pPr>
            <a:endParaRPr lang="en-US" sz="1400" b="1" dirty="0">
              <a:solidFill>
                <a:schemeClr val="bg1">
                  <a:lumMod val="50000"/>
                </a:scheme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345516234"/>
              </p:ext>
            </p:extLst>
          </p:nvPr>
        </p:nvGraphicFramePr>
        <p:xfrm>
          <a:off x="914400" y="3829744"/>
          <a:ext cx="3124200" cy="2471928"/>
        </p:xfrm>
        <a:graphic>
          <a:graphicData uri="http://schemas.openxmlformats.org/drawingml/2006/table">
            <a:tbl>
              <a:tblPr firstRow="1" bandRow="1"/>
              <a:tblGrid>
                <a:gridCol w="1202880"/>
                <a:gridCol w="864358"/>
                <a:gridCol w="1056962"/>
              </a:tblGrid>
              <a:tr h="316107">
                <a:tc>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solidFill>
                          <a:schemeClr val="bg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3"/>
                    </a:solidFill>
                  </a:tcPr>
                </a:tc>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r>
              <a:tr h="415413">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Ιδιοκτήτης</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37%</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85800">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Διευθύνων Σύμβουλος</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13%</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563880">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Προιστάμενος Λογιστηρίου</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12%</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50593">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Οικονομικός Διευθυντής</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11%</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818867749"/>
              </p:ext>
            </p:extLst>
          </p:nvPr>
        </p:nvGraphicFramePr>
        <p:xfrm>
          <a:off x="4495800" y="3829744"/>
          <a:ext cx="3124200" cy="2357400"/>
        </p:xfrm>
        <a:graphic>
          <a:graphicData uri="http://schemas.openxmlformats.org/drawingml/2006/table">
            <a:tbl>
              <a:tblPr firstRow="1" bandRow="1"/>
              <a:tblGrid>
                <a:gridCol w="1202880"/>
                <a:gridCol w="864358"/>
                <a:gridCol w="1056962"/>
              </a:tblGrid>
              <a:tr h="316107">
                <a:tc>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solidFill>
                          <a:schemeClr val="bg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3"/>
                    </a:solidFill>
                  </a:tcPr>
                </a:tc>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r>
              <a:tr h="415413">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Γενικός Διευθυντής</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9%</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85800">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Διευθυντής</a:t>
                      </a:r>
                      <a:r>
                        <a:rPr lang="el-GR" sz="1400" baseline="0" dirty="0" smtClean="0">
                          <a:solidFill>
                            <a:schemeClr val="tx1"/>
                          </a:solidFill>
                          <a:effectLst/>
                          <a:latin typeface="Calibri"/>
                          <a:ea typeface="Calibri"/>
                          <a:cs typeface="Times New Roman"/>
                        </a:rPr>
                        <a:t> Ανθρώπικου Δυναμικού</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3%</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563880">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Εμπορικός</a:t>
                      </a:r>
                      <a:r>
                        <a:rPr lang="el-GR" sz="1400" baseline="0" dirty="0" smtClean="0">
                          <a:solidFill>
                            <a:schemeClr val="tx1"/>
                          </a:solidFill>
                          <a:effectLst/>
                          <a:latin typeface="Calibri"/>
                          <a:ea typeface="Calibri"/>
                          <a:cs typeface="Times New Roman"/>
                        </a:rPr>
                        <a:t> Διευθυντής </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3%</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50593">
                <a:tc>
                  <a:txBody>
                    <a:bodyPr/>
                    <a:lstStyle/>
                    <a:p>
                      <a:pPr marL="0" marR="0" algn="ctr">
                        <a:lnSpc>
                          <a:spcPct val="115000"/>
                        </a:lnSpc>
                        <a:spcBef>
                          <a:spcPts val="0"/>
                        </a:spcBef>
                        <a:spcAft>
                          <a:spcPts val="0"/>
                        </a:spcAft>
                      </a:pPr>
                      <a:r>
                        <a:rPr lang="el-GR" sz="1400" dirty="0" smtClean="0">
                          <a:solidFill>
                            <a:schemeClr val="tx1"/>
                          </a:solidFill>
                          <a:effectLst/>
                          <a:latin typeface="Calibri"/>
                          <a:ea typeface="Calibri"/>
                          <a:cs typeface="Times New Roman"/>
                        </a:rPr>
                        <a:t>Άλλο</a:t>
                      </a:r>
                      <a:endParaRPr lang="en-US" sz="1400"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l-GR" sz="1400" b="1" dirty="0" smtClean="0">
                          <a:solidFill>
                            <a:schemeClr val="tx1"/>
                          </a:solidFill>
                          <a:effectLst/>
                          <a:latin typeface="Calibri"/>
                          <a:ea typeface="Calibri"/>
                          <a:cs typeface="Times New Roman"/>
                        </a:rPr>
                        <a:t>8%</a:t>
                      </a:r>
                      <a:endParaRPr lang="en-US" sz="1400" b="1" dirty="0">
                        <a:solidFill>
                          <a:schemeClr val="tx1"/>
                        </a:solidFill>
                        <a:effectLst/>
                        <a:latin typeface="Calibri"/>
                        <a:ea typeface="Calibri"/>
                        <a:cs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53219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5344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Συμπεράσματα (1)</a:t>
            </a:r>
            <a:endParaRPr lang="en-US" dirty="0"/>
          </a:p>
        </p:txBody>
      </p:sp>
      <p:grpSp>
        <p:nvGrpSpPr>
          <p:cNvPr id="15" name="Gruppieren 9"/>
          <p:cNvGrpSpPr/>
          <p:nvPr/>
        </p:nvGrpSpPr>
        <p:grpSpPr>
          <a:xfrm>
            <a:off x="765969" y="4785110"/>
            <a:ext cx="7612062" cy="2181529"/>
            <a:chOff x="324550" y="3638608"/>
            <a:chExt cx="8639174" cy="3050610"/>
          </a:xfrm>
        </p:grpSpPr>
        <p:sp>
          <p:nvSpPr>
            <p:cNvPr id="17" name="Ellipse 10"/>
            <p:cNvSpPr/>
            <p:nvPr/>
          </p:nvSpPr>
          <p:spPr bwMode="gray">
            <a:xfrm>
              <a:off x="324550" y="5885617"/>
              <a:ext cx="8639174" cy="803601"/>
            </a:xfrm>
            <a:prstGeom prst="ellipse">
              <a:avLst/>
            </a:prstGeom>
            <a:gradFill flip="none" rotWithShape="1">
              <a:gsLst>
                <a:gs pos="0">
                  <a:srgbClr val="000000">
                    <a:alpha val="40000"/>
                  </a:srgbClr>
                </a:gs>
                <a:gs pos="100000">
                  <a:srgbClr val="000000">
                    <a:alpha val="0"/>
                  </a:srgbClr>
                </a:gs>
              </a:gsLst>
              <a:path path="shape">
                <a:fillToRect l="50000" t="50000" r="50000" b="50000"/>
              </a:path>
              <a:tileRect/>
            </a:gradFill>
            <a:ln w="12700">
              <a:noFill/>
              <a:round/>
              <a:headEnd/>
              <a:tailEnd/>
            </a:ln>
          </p:spPr>
          <p:txBody>
            <a:bodyPr rtlCol="0" anchor="ctr"/>
            <a:lstStyle/>
            <a:p>
              <a:pPr algn="ctr"/>
              <a:endParaRPr lang="de-DE" dirty="0">
                <a:solidFill>
                  <a:prstClr val="black"/>
                </a:solidFill>
              </a:endParaRPr>
            </a:p>
          </p:txBody>
        </p:sp>
        <p:grpSp>
          <p:nvGrpSpPr>
            <p:cNvPr id="18" name="Gruppieren 11"/>
            <p:cNvGrpSpPr/>
            <p:nvPr/>
          </p:nvGrpSpPr>
          <p:grpSpPr>
            <a:xfrm>
              <a:off x="865887" y="3638608"/>
              <a:ext cx="7556500" cy="2135188"/>
              <a:chOff x="1054100" y="1130300"/>
              <a:chExt cx="7556500" cy="2135188"/>
            </a:xfrm>
          </p:grpSpPr>
          <p:sp>
            <p:nvSpPr>
              <p:cNvPr id="19" name="Freeform 25"/>
              <p:cNvSpPr>
                <a:spLocks/>
              </p:cNvSpPr>
              <p:nvPr/>
            </p:nvSpPr>
            <p:spPr bwMode="auto">
              <a:xfrm>
                <a:off x="4992688" y="2917825"/>
                <a:ext cx="3446463" cy="263525"/>
              </a:xfrm>
              <a:custGeom>
                <a:avLst/>
                <a:gdLst>
                  <a:gd name="T0" fmla="*/ 0 w 2119"/>
                  <a:gd name="T1" fmla="*/ 69 h 162"/>
                  <a:gd name="T2" fmla="*/ 2119 w 2119"/>
                  <a:gd name="T3" fmla="*/ 162 h 162"/>
                  <a:gd name="T4" fmla="*/ 2057 w 2119"/>
                  <a:gd name="T5" fmla="*/ 67 h 162"/>
                  <a:gd name="T6" fmla="*/ 0 w 2119"/>
                  <a:gd name="T7" fmla="*/ 69 h 162"/>
                </a:gdLst>
                <a:ahLst/>
                <a:cxnLst>
                  <a:cxn ang="0">
                    <a:pos x="T0" y="T1"/>
                  </a:cxn>
                  <a:cxn ang="0">
                    <a:pos x="T2" y="T3"/>
                  </a:cxn>
                  <a:cxn ang="0">
                    <a:pos x="T4" y="T5"/>
                  </a:cxn>
                  <a:cxn ang="0">
                    <a:pos x="T6" y="T7"/>
                  </a:cxn>
                </a:cxnLst>
                <a:rect l="0" t="0" r="r" b="b"/>
                <a:pathLst>
                  <a:path w="2119" h="162">
                    <a:moveTo>
                      <a:pt x="0" y="69"/>
                    </a:moveTo>
                    <a:cubicBezTo>
                      <a:pt x="2119" y="162"/>
                      <a:pt x="2119" y="162"/>
                      <a:pt x="2119" y="162"/>
                    </a:cubicBezTo>
                    <a:cubicBezTo>
                      <a:pt x="2057" y="67"/>
                      <a:pt x="2057" y="67"/>
                      <a:pt x="2057" y="67"/>
                    </a:cubicBezTo>
                    <a:cubicBezTo>
                      <a:pt x="2057" y="67"/>
                      <a:pt x="1052" y="0"/>
                      <a:pt x="0" y="69"/>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0" name="Freeform 31"/>
              <p:cNvSpPr>
                <a:spLocks/>
              </p:cNvSpPr>
              <p:nvPr/>
            </p:nvSpPr>
            <p:spPr bwMode="auto">
              <a:xfrm>
                <a:off x="1250950" y="2878138"/>
                <a:ext cx="3511550" cy="268288"/>
              </a:xfrm>
              <a:custGeom>
                <a:avLst/>
                <a:gdLst>
                  <a:gd name="T0" fmla="*/ 67 w 2159"/>
                  <a:gd name="T1" fmla="*/ 91 h 165"/>
                  <a:gd name="T2" fmla="*/ 0 w 2159"/>
                  <a:gd name="T3" fmla="*/ 165 h 165"/>
                  <a:gd name="T4" fmla="*/ 2153 w 2159"/>
                  <a:gd name="T5" fmla="*/ 115 h 165"/>
                  <a:gd name="T6" fmla="*/ 2159 w 2159"/>
                  <a:gd name="T7" fmla="*/ 104 h 165"/>
                  <a:gd name="T8" fmla="*/ 67 w 2159"/>
                  <a:gd name="T9" fmla="*/ 91 h 165"/>
                </a:gdLst>
                <a:ahLst/>
                <a:cxnLst>
                  <a:cxn ang="0">
                    <a:pos x="T0" y="T1"/>
                  </a:cxn>
                  <a:cxn ang="0">
                    <a:pos x="T2" y="T3"/>
                  </a:cxn>
                  <a:cxn ang="0">
                    <a:pos x="T4" y="T5"/>
                  </a:cxn>
                  <a:cxn ang="0">
                    <a:pos x="T6" y="T7"/>
                  </a:cxn>
                  <a:cxn ang="0">
                    <a:pos x="T8" y="T9"/>
                  </a:cxn>
                </a:cxnLst>
                <a:rect l="0" t="0" r="r" b="b"/>
                <a:pathLst>
                  <a:path w="2159" h="165">
                    <a:moveTo>
                      <a:pt x="67" y="91"/>
                    </a:moveTo>
                    <a:cubicBezTo>
                      <a:pt x="0" y="165"/>
                      <a:pt x="0" y="165"/>
                      <a:pt x="0" y="165"/>
                    </a:cubicBezTo>
                    <a:cubicBezTo>
                      <a:pt x="2153" y="115"/>
                      <a:pt x="2153" y="115"/>
                      <a:pt x="2153" y="115"/>
                    </a:cubicBezTo>
                    <a:cubicBezTo>
                      <a:pt x="2153" y="115"/>
                      <a:pt x="2156" y="111"/>
                      <a:pt x="2159" y="104"/>
                    </a:cubicBezTo>
                    <a:cubicBezTo>
                      <a:pt x="1140" y="0"/>
                      <a:pt x="67" y="91"/>
                      <a:pt x="67" y="91"/>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1" name="Freeform 26"/>
              <p:cNvSpPr>
                <a:spLocks/>
              </p:cNvSpPr>
              <p:nvPr/>
            </p:nvSpPr>
            <p:spPr bwMode="auto">
              <a:xfrm>
                <a:off x="4921250" y="2719388"/>
                <a:ext cx="3584575" cy="327025"/>
              </a:xfrm>
              <a:custGeom>
                <a:avLst/>
                <a:gdLst>
                  <a:gd name="T0" fmla="*/ 2116 w 2204"/>
                  <a:gd name="T1" fmla="*/ 144 h 201"/>
                  <a:gd name="T2" fmla="*/ 53 w 2204"/>
                  <a:gd name="T3" fmla="*/ 160 h 201"/>
                  <a:gd name="T4" fmla="*/ 0 w 2204"/>
                  <a:gd name="T5" fmla="*/ 189 h 201"/>
                  <a:gd name="T6" fmla="*/ 44 w 2204"/>
                  <a:gd name="T7" fmla="*/ 191 h 201"/>
                  <a:gd name="T8" fmla="*/ 2101 w 2204"/>
                  <a:gd name="T9" fmla="*/ 189 h 201"/>
                  <a:gd name="T10" fmla="*/ 2204 w 2204"/>
                  <a:gd name="T11" fmla="*/ 201 h 201"/>
                  <a:gd name="T12" fmla="*/ 2116 w 2204"/>
                  <a:gd name="T13" fmla="*/ 144 h 201"/>
                </a:gdLst>
                <a:ahLst/>
                <a:cxnLst>
                  <a:cxn ang="0">
                    <a:pos x="T0" y="T1"/>
                  </a:cxn>
                  <a:cxn ang="0">
                    <a:pos x="T2" y="T3"/>
                  </a:cxn>
                  <a:cxn ang="0">
                    <a:pos x="T4" y="T5"/>
                  </a:cxn>
                  <a:cxn ang="0">
                    <a:pos x="T6" y="T7"/>
                  </a:cxn>
                  <a:cxn ang="0">
                    <a:pos x="T8" y="T9"/>
                  </a:cxn>
                  <a:cxn ang="0">
                    <a:pos x="T10" y="T11"/>
                  </a:cxn>
                  <a:cxn ang="0">
                    <a:pos x="T12" y="T13"/>
                  </a:cxn>
                </a:cxnLst>
                <a:rect l="0" t="0" r="r" b="b"/>
                <a:pathLst>
                  <a:path w="2204" h="201">
                    <a:moveTo>
                      <a:pt x="2116" y="144"/>
                    </a:moveTo>
                    <a:cubicBezTo>
                      <a:pt x="2116" y="143"/>
                      <a:pt x="1506" y="0"/>
                      <a:pt x="53" y="160"/>
                    </a:cubicBezTo>
                    <a:cubicBezTo>
                      <a:pt x="18" y="178"/>
                      <a:pt x="0" y="189"/>
                      <a:pt x="0" y="189"/>
                    </a:cubicBezTo>
                    <a:cubicBezTo>
                      <a:pt x="44" y="191"/>
                      <a:pt x="44" y="191"/>
                      <a:pt x="44" y="191"/>
                    </a:cubicBezTo>
                    <a:cubicBezTo>
                      <a:pt x="1096" y="122"/>
                      <a:pt x="2101" y="189"/>
                      <a:pt x="2101" y="189"/>
                    </a:cubicBezTo>
                    <a:cubicBezTo>
                      <a:pt x="2204" y="201"/>
                      <a:pt x="2204" y="201"/>
                      <a:pt x="2204" y="201"/>
                    </a:cubicBezTo>
                    <a:lnTo>
                      <a:pt x="2116" y="144"/>
                    </a:ln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2" name="Freeform 24"/>
              <p:cNvSpPr>
                <a:spLocks/>
              </p:cNvSpPr>
              <p:nvPr/>
            </p:nvSpPr>
            <p:spPr bwMode="auto">
              <a:xfrm>
                <a:off x="5008563" y="2257425"/>
                <a:ext cx="3424238" cy="722313"/>
              </a:xfrm>
              <a:custGeom>
                <a:avLst/>
                <a:gdLst>
                  <a:gd name="T0" fmla="*/ 2063 w 2106"/>
                  <a:gd name="T1" fmla="*/ 428 h 444"/>
                  <a:gd name="T2" fmla="*/ 2056 w 2106"/>
                  <a:gd name="T3" fmla="*/ 423 h 444"/>
                  <a:gd name="T4" fmla="*/ 2106 w 2106"/>
                  <a:gd name="T5" fmla="*/ 399 h 444"/>
                  <a:gd name="T6" fmla="*/ 2006 w 2106"/>
                  <a:gd name="T7" fmla="*/ 340 h 444"/>
                  <a:gd name="T8" fmla="*/ 0 w 2106"/>
                  <a:gd name="T9" fmla="*/ 444 h 444"/>
                  <a:gd name="T10" fmla="*/ 2063 w 2106"/>
                  <a:gd name="T11" fmla="*/ 428 h 444"/>
                </a:gdLst>
                <a:ahLst/>
                <a:cxnLst>
                  <a:cxn ang="0">
                    <a:pos x="T0" y="T1"/>
                  </a:cxn>
                  <a:cxn ang="0">
                    <a:pos x="T2" y="T3"/>
                  </a:cxn>
                  <a:cxn ang="0">
                    <a:pos x="T4" y="T5"/>
                  </a:cxn>
                  <a:cxn ang="0">
                    <a:pos x="T6" y="T7"/>
                  </a:cxn>
                  <a:cxn ang="0">
                    <a:pos x="T8" y="T9"/>
                  </a:cxn>
                  <a:cxn ang="0">
                    <a:pos x="T10" y="T11"/>
                  </a:cxn>
                </a:cxnLst>
                <a:rect l="0" t="0" r="r" b="b"/>
                <a:pathLst>
                  <a:path w="2106" h="444">
                    <a:moveTo>
                      <a:pt x="2063" y="428"/>
                    </a:moveTo>
                    <a:cubicBezTo>
                      <a:pt x="2056" y="423"/>
                      <a:pt x="2056" y="423"/>
                      <a:pt x="2056" y="423"/>
                    </a:cubicBezTo>
                    <a:cubicBezTo>
                      <a:pt x="2106" y="399"/>
                      <a:pt x="2106" y="399"/>
                      <a:pt x="2106" y="399"/>
                    </a:cubicBezTo>
                    <a:cubicBezTo>
                      <a:pt x="2006" y="340"/>
                      <a:pt x="2006" y="340"/>
                      <a:pt x="2006" y="340"/>
                    </a:cubicBezTo>
                    <a:cubicBezTo>
                      <a:pt x="1003" y="0"/>
                      <a:pt x="208" y="339"/>
                      <a:pt x="0" y="444"/>
                    </a:cubicBezTo>
                    <a:cubicBezTo>
                      <a:pt x="1453" y="284"/>
                      <a:pt x="2063" y="427"/>
                      <a:pt x="2063" y="428"/>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3" name="Freeform 33"/>
              <p:cNvSpPr>
                <a:spLocks/>
              </p:cNvSpPr>
              <p:nvPr/>
            </p:nvSpPr>
            <p:spPr bwMode="auto">
              <a:xfrm>
                <a:off x="4927600" y="2419350"/>
                <a:ext cx="3455988" cy="603250"/>
              </a:xfrm>
              <a:custGeom>
                <a:avLst/>
                <a:gdLst>
                  <a:gd name="T0" fmla="*/ 29 w 2124"/>
                  <a:gd name="T1" fmla="*/ 325 h 371"/>
                  <a:gd name="T2" fmla="*/ 1761 w 2124"/>
                  <a:gd name="T3" fmla="*/ 0 h 371"/>
                  <a:gd name="T4" fmla="*/ 2124 w 2124"/>
                  <a:gd name="T5" fmla="*/ 223 h 371"/>
                  <a:gd name="T6" fmla="*/ 37 w 2124"/>
                  <a:gd name="T7" fmla="*/ 371 h 371"/>
                  <a:gd name="T8" fmla="*/ 29 w 2124"/>
                  <a:gd name="T9" fmla="*/ 325 h 371"/>
                </a:gdLst>
                <a:ahLst/>
                <a:cxnLst>
                  <a:cxn ang="0">
                    <a:pos x="T0" y="T1"/>
                  </a:cxn>
                  <a:cxn ang="0">
                    <a:pos x="T2" y="T3"/>
                  </a:cxn>
                  <a:cxn ang="0">
                    <a:pos x="T4" y="T5"/>
                  </a:cxn>
                  <a:cxn ang="0">
                    <a:pos x="T6" y="T7"/>
                  </a:cxn>
                  <a:cxn ang="0">
                    <a:pos x="T8" y="T9"/>
                  </a:cxn>
                </a:cxnLst>
                <a:rect l="0" t="0" r="r" b="b"/>
                <a:pathLst>
                  <a:path w="2124" h="371">
                    <a:moveTo>
                      <a:pt x="29" y="325"/>
                    </a:moveTo>
                    <a:cubicBezTo>
                      <a:pt x="132" y="243"/>
                      <a:pt x="547" y="58"/>
                      <a:pt x="1761" y="0"/>
                    </a:cubicBezTo>
                    <a:cubicBezTo>
                      <a:pt x="2124" y="223"/>
                      <a:pt x="2124" y="223"/>
                      <a:pt x="2124" y="223"/>
                    </a:cubicBezTo>
                    <a:cubicBezTo>
                      <a:pt x="2124" y="223"/>
                      <a:pt x="656" y="43"/>
                      <a:pt x="37" y="371"/>
                    </a:cubicBezTo>
                    <a:cubicBezTo>
                      <a:pt x="37" y="371"/>
                      <a:pt x="0" y="348"/>
                      <a:pt x="29" y="325"/>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4" name="Freeform 35"/>
              <p:cNvSpPr>
                <a:spLocks/>
              </p:cNvSpPr>
              <p:nvPr/>
            </p:nvSpPr>
            <p:spPr bwMode="auto">
              <a:xfrm>
                <a:off x="4886325" y="2190750"/>
                <a:ext cx="3355975" cy="766763"/>
              </a:xfrm>
              <a:custGeom>
                <a:avLst/>
                <a:gdLst>
                  <a:gd name="T0" fmla="*/ 20 w 2064"/>
                  <a:gd name="T1" fmla="*/ 452 h 472"/>
                  <a:gd name="T2" fmla="*/ 1767 w 2064"/>
                  <a:gd name="T3" fmla="*/ 42 h 472"/>
                  <a:gd name="T4" fmla="*/ 2064 w 2064"/>
                  <a:gd name="T5" fmla="*/ 198 h 472"/>
                  <a:gd name="T6" fmla="*/ 57 w 2064"/>
                  <a:gd name="T7" fmla="*/ 472 h 472"/>
                  <a:gd name="T8" fmla="*/ 20 w 2064"/>
                  <a:gd name="T9" fmla="*/ 452 h 472"/>
                </a:gdLst>
                <a:ahLst/>
                <a:cxnLst>
                  <a:cxn ang="0">
                    <a:pos x="T0" y="T1"/>
                  </a:cxn>
                  <a:cxn ang="0">
                    <a:pos x="T2" y="T3"/>
                  </a:cxn>
                  <a:cxn ang="0">
                    <a:pos x="T4" y="T5"/>
                  </a:cxn>
                  <a:cxn ang="0">
                    <a:pos x="T6" y="T7"/>
                  </a:cxn>
                  <a:cxn ang="0">
                    <a:pos x="T8" y="T9"/>
                  </a:cxn>
                </a:cxnLst>
                <a:rect l="0" t="0" r="r" b="b"/>
                <a:pathLst>
                  <a:path w="2064" h="472">
                    <a:moveTo>
                      <a:pt x="20" y="452"/>
                    </a:moveTo>
                    <a:cubicBezTo>
                      <a:pt x="142" y="352"/>
                      <a:pt x="719" y="0"/>
                      <a:pt x="1767" y="42"/>
                    </a:cubicBezTo>
                    <a:cubicBezTo>
                      <a:pt x="2064" y="198"/>
                      <a:pt x="2064" y="198"/>
                      <a:pt x="2064" y="198"/>
                    </a:cubicBezTo>
                    <a:cubicBezTo>
                      <a:pt x="2064" y="198"/>
                      <a:pt x="796" y="57"/>
                      <a:pt x="57" y="472"/>
                    </a:cubicBezTo>
                    <a:cubicBezTo>
                      <a:pt x="57" y="472"/>
                      <a:pt x="0" y="468"/>
                      <a:pt x="20" y="452"/>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5" name="Freeform 37"/>
              <p:cNvSpPr>
                <a:spLocks/>
              </p:cNvSpPr>
              <p:nvPr/>
            </p:nvSpPr>
            <p:spPr bwMode="auto">
              <a:xfrm>
                <a:off x="4848225" y="1995488"/>
                <a:ext cx="3360738" cy="969963"/>
              </a:xfrm>
              <a:custGeom>
                <a:avLst/>
                <a:gdLst>
                  <a:gd name="T0" fmla="*/ 34 w 2066"/>
                  <a:gd name="T1" fmla="*/ 580 h 597"/>
                  <a:gd name="T2" fmla="*/ 2066 w 2066"/>
                  <a:gd name="T3" fmla="*/ 235 h 597"/>
                  <a:gd name="T4" fmla="*/ 1534 w 2066"/>
                  <a:gd name="T5" fmla="*/ 0 h 597"/>
                  <a:gd name="T6" fmla="*/ 0 w 2066"/>
                  <a:gd name="T7" fmla="*/ 584 h 597"/>
                  <a:gd name="T8" fmla="*/ 34 w 2066"/>
                  <a:gd name="T9" fmla="*/ 580 h 597"/>
                </a:gdLst>
                <a:ahLst/>
                <a:cxnLst>
                  <a:cxn ang="0">
                    <a:pos x="T0" y="T1"/>
                  </a:cxn>
                  <a:cxn ang="0">
                    <a:pos x="T2" y="T3"/>
                  </a:cxn>
                  <a:cxn ang="0">
                    <a:pos x="T4" y="T5"/>
                  </a:cxn>
                  <a:cxn ang="0">
                    <a:pos x="T6" y="T7"/>
                  </a:cxn>
                  <a:cxn ang="0">
                    <a:pos x="T8" y="T9"/>
                  </a:cxn>
                </a:cxnLst>
                <a:rect l="0" t="0" r="r" b="b"/>
                <a:pathLst>
                  <a:path w="2066" h="597">
                    <a:moveTo>
                      <a:pt x="34" y="580"/>
                    </a:moveTo>
                    <a:cubicBezTo>
                      <a:pt x="197" y="488"/>
                      <a:pt x="825" y="177"/>
                      <a:pt x="2066" y="235"/>
                    </a:cubicBezTo>
                    <a:cubicBezTo>
                      <a:pt x="1534" y="0"/>
                      <a:pt x="1534" y="0"/>
                      <a:pt x="1534" y="0"/>
                    </a:cubicBezTo>
                    <a:cubicBezTo>
                      <a:pt x="1534" y="0"/>
                      <a:pt x="408" y="124"/>
                      <a:pt x="0" y="584"/>
                    </a:cubicBezTo>
                    <a:cubicBezTo>
                      <a:pt x="0" y="584"/>
                      <a:pt x="4" y="597"/>
                      <a:pt x="34" y="580"/>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6" name="Freeform 39"/>
              <p:cNvSpPr>
                <a:spLocks/>
              </p:cNvSpPr>
              <p:nvPr/>
            </p:nvSpPr>
            <p:spPr bwMode="auto">
              <a:xfrm>
                <a:off x="4848225" y="1668463"/>
                <a:ext cx="3276600" cy="1276350"/>
              </a:xfrm>
              <a:custGeom>
                <a:avLst/>
                <a:gdLst>
                  <a:gd name="T0" fmla="*/ 0 w 2014"/>
                  <a:gd name="T1" fmla="*/ 785 h 785"/>
                  <a:gd name="T2" fmla="*/ 2014 w 2014"/>
                  <a:gd name="T3" fmla="*/ 343 h 785"/>
                  <a:gd name="T4" fmla="*/ 1555 w 2014"/>
                  <a:gd name="T5" fmla="*/ 0 h 785"/>
                  <a:gd name="T6" fmla="*/ 0 w 2014"/>
                  <a:gd name="T7" fmla="*/ 785 h 785"/>
                </a:gdLst>
                <a:ahLst/>
                <a:cxnLst>
                  <a:cxn ang="0">
                    <a:pos x="T0" y="T1"/>
                  </a:cxn>
                  <a:cxn ang="0">
                    <a:pos x="T2" y="T3"/>
                  </a:cxn>
                  <a:cxn ang="0">
                    <a:pos x="T4" y="T5"/>
                  </a:cxn>
                  <a:cxn ang="0">
                    <a:pos x="T6" y="T7"/>
                  </a:cxn>
                </a:cxnLst>
                <a:rect l="0" t="0" r="r" b="b"/>
                <a:pathLst>
                  <a:path w="2014" h="785">
                    <a:moveTo>
                      <a:pt x="0" y="785"/>
                    </a:moveTo>
                    <a:cubicBezTo>
                      <a:pt x="0" y="785"/>
                      <a:pt x="788" y="187"/>
                      <a:pt x="2014" y="343"/>
                    </a:cubicBezTo>
                    <a:cubicBezTo>
                      <a:pt x="1555" y="0"/>
                      <a:pt x="1555" y="0"/>
                      <a:pt x="1555" y="0"/>
                    </a:cubicBezTo>
                    <a:cubicBezTo>
                      <a:pt x="1555" y="0"/>
                      <a:pt x="197" y="42"/>
                      <a:pt x="0" y="785"/>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7" name="Freeform 41"/>
              <p:cNvSpPr>
                <a:spLocks/>
              </p:cNvSpPr>
              <p:nvPr/>
            </p:nvSpPr>
            <p:spPr bwMode="auto">
              <a:xfrm>
                <a:off x="4848225" y="1382713"/>
                <a:ext cx="3170238" cy="1522413"/>
              </a:xfrm>
              <a:custGeom>
                <a:avLst/>
                <a:gdLst>
                  <a:gd name="T0" fmla="*/ 0 w 1949"/>
                  <a:gd name="T1" fmla="*/ 937 h 937"/>
                  <a:gd name="T2" fmla="*/ 0 w 1949"/>
                  <a:gd name="T3" fmla="*/ 619 h 937"/>
                  <a:gd name="T4" fmla="*/ 1486 w 1949"/>
                  <a:gd name="T5" fmla="*/ 49 h 937"/>
                  <a:gd name="T6" fmla="*/ 1949 w 1949"/>
                  <a:gd name="T7" fmla="*/ 360 h 937"/>
                  <a:gd name="T8" fmla="*/ 0 w 1949"/>
                  <a:gd name="T9" fmla="*/ 937 h 937"/>
                </a:gdLst>
                <a:ahLst/>
                <a:cxnLst>
                  <a:cxn ang="0">
                    <a:pos x="T0" y="T1"/>
                  </a:cxn>
                  <a:cxn ang="0">
                    <a:pos x="T2" y="T3"/>
                  </a:cxn>
                  <a:cxn ang="0">
                    <a:pos x="T4" y="T5"/>
                  </a:cxn>
                  <a:cxn ang="0">
                    <a:pos x="T6" y="T7"/>
                  </a:cxn>
                  <a:cxn ang="0">
                    <a:pos x="T8" y="T9"/>
                  </a:cxn>
                </a:cxnLst>
                <a:rect l="0" t="0" r="r" b="b"/>
                <a:pathLst>
                  <a:path w="1949" h="937">
                    <a:moveTo>
                      <a:pt x="0" y="937"/>
                    </a:moveTo>
                    <a:cubicBezTo>
                      <a:pt x="0" y="619"/>
                      <a:pt x="0" y="619"/>
                      <a:pt x="0" y="619"/>
                    </a:cubicBezTo>
                    <a:cubicBezTo>
                      <a:pt x="0" y="619"/>
                      <a:pt x="632" y="0"/>
                      <a:pt x="1486" y="49"/>
                    </a:cubicBezTo>
                    <a:cubicBezTo>
                      <a:pt x="1949" y="360"/>
                      <a:pt x="1949" y="360"/>
                      <a:pt x="1949" y="360"/>
                    </a:cubicBezTo>
                    <a:cubicBezTo>
                      <a:pt x="1949" y="360"/>
                      <a:pt x="725" y="318"/>
                      <a:pt x="0" y="937"/>
                    </a:cubicBezTo>
                    <a:close/>
                  </a:path>
                </a:pathLst>
              </a:custGeom>
              <a:gradFill flip="none" rotWithShape="1">
                <a:gsLst>
                  <a:gs pos="0">
                    <a:srgbClr val="E6E6E6">
                      <a:lumMod val="0"/>
                      <a:lumOff val="100000"/>
                    </a:srgbClr>
                  </a:gs>
                  <a:gs pos="100000">
                    <a:srgbClr val="AFAFAF">
                      <a:lumMod val="95000"/>
                    </a:srgbClr>
                  </a:gs>
                  <a:gs pos="85000">
                    <a:srgbClr val="AFAFAF">
                      <a:lumMod val="22000"/>
                      <a:lumOff val="78000"/>
                    </a:srgbClr>
                  </a:gs>
                </a:gsLst>
                <a:lin ang="108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8" name="Freeform 30"/>
              <p:cNvSpPr>
                <a:spLocks/>
              </p:cNvSpPr>
              <p:nvPr/>
            </p:nvSpPr>
            <p:spPr bwMode="auto">
              <a:xfrm>
                <a:off x="1190625" y="2736850"/>
                <a:ext cx="3573463" cy="320675"/>
              </a:xfrm>
              <a:custGeom>
                <a:avLst/>
                <a:gdLst>
                  <a:gd name="T0" fmla="*/ 103 w 2197"/>
                  <a:gd name="T1" fmla="*/ 104 h 197"/>
                  <a:gd name="T2" fmla="*/ 0 w 2197"/>
                  <a:gd name="T3" fmla="*/ 197 h 197"/>
                  <a:gd name="T4" fmla="*/ 104 w 2197"/>
                  <a:gd name="T5" fmla="*/ 178 h 197"/>
                  <a:gd name="T6" fmla="*/ 2196 w 2197"/>
                  <a:gd name="T7" fmla="*/ 191 h 197"/>
                  <a:gd name="T8" fmla="*/ 2197 w 2197"/>
                  <a:gd name="T9" fmla="*/ 188 h 197"/>
                  <a:gd name="T10" fmla="*/ 103 w 2197"/>
                  <a:gd name="T11" fmla="*/ 104 h 197"/>
                </a:gdLst>
                <a:ahLst/>
                <a:cxnLst>
                  <a:cxn ang="0">
                    <a:pos x="T0" y="T1"/>
                  </a:cxn>
                  <a:cxn ang="0">
                    <a:pos x="T2" y="T3"/>
                  </a:cxn>
                  <a:cxn ang="0">
                    <a:pos x="T4" y="T5"/>
                  </a:cxn>
                  <a:cxn ang="0">
                    <a:pos x="T6" y="T7"/>
                  </a:cxn>
                  <a:cxn ang="0">
                    <a:pos x="T8" y="T9"/>
                  </a:cxn>
                  <a:cxn ang="0">
                    <a:pos x="T10" y="T11"/>
                  </a:cxn>
                </a:cxnLst>
                <a:rect l="0" t="0" r="r" b="b"/>
                <a:pathLst>
                  <a:path w="2197" h="197">
                    <a:moveTo>
                      <a:pt x="103" y="104"/>
                    </a:moveTo>
                    <a:cubicBezTo>
                      <a:pt x="0" y="197"/>
                      <a:pt x="0" y="197"/>
                      <a:pt x="0" y="197"/>
                    </a:cubicBezTo>
                    <a:cubicBezTo>
                      <a:pt x="104" y="178"/>
                      <a:pt x="104" y="178"/>
                      <a:pt x="104" y="178"/>
                    </a:cubicBezTo>
                    <a:cubicBezTo>
                      <a:pt x="104" y="178"/>
                      <a:pt x="1177" y="87"/>
                      <a:pt x="2196" y="191"/>
                    </a:cubicBezTo>
                    <a:cubicBezTo>
                      <a:pt x="2196" y="190"/>
                      <a:pt x="2197" y="189"/>
                      <a:pt x="2197" y="188"/>
                    </a:cubicBezTo>
                    <a:cubicBezTo>
                      <a:pt x="1100" y="0"/>
                      <a:pt x="103" y="104"/>
                      <a:pt x="103" y="104"/>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9" name="Freeform 32"/>
              <p:cNvSpPr>
                <a:spLocks/>
              </p:cNvSpPr>
              <p:nvPr/>
            </p:nvSpPr>
            <p:spPr bwMode="auto">
              <a:xfrm>
                <a:off x="1281113" y="2735263"/>
                <a:ext cx="3489325" cy="307975"/>
              </a:xfrm>
              <a:custGeom>
                <a:avLst/>
                <a:gdLst>
                  <a:gd name="T0" fmla="*/ 2142 w 2146"/>
                  <a:gd name="T1" fmla="*/ 189 h 189"/>
                  <a:gd name="T2" fmla="*/ 2146 w 2146"/>
                  <a:gd name="T3" fmla="*/ 172 h 189"/>
                  <a:gd name="T4" fmla="*/ 2017 w 2146"/>
                  <a:gd name="T5" fmla="*/ 141 h 189"/>
                  <a:gd name="T6" fmla="*/ 96 w 2146"/>
                  <a:gd name="T7" fmla="*/ 49 h 189"/>
                  <a:gd name="T8" fmla="*/ 0 w 2146"/>
                  <a:gd name="T9" fmla="*/ 105 h 189"/>
                  <a:gd name="T10" fmla="*/ 48 w 2146"/>
                  <a:gd name="T11" fmla="*/ 105 h 189"/>
                  <a:gd name="T12" fmla="*/ 2142 w 2146"/>
                  <a:gd name="T13" fmla="*/ 189 h 189"/>
                </a:gdLst>
                <a:ahLst/>
                <a:cxnLst>
                  <a:cxn ang="0">
                    <a:pos x="T0" y="T1"/>
                  </a:cxn>
                  <a:cxn ang="0">
                    <a:pos x="T2" y="T3"/>
                  </a:cxn>
                  <a:cxn ang="0">
                    <a:pos x="T4" y="T5"/>
                  </a:cxn>
                  <a:cxn ang="0">
                    <a:pos x="T6" y="T7"/>
                  </a:cxn>
                  <a:cxn ang="0">
                    <a:pos x="T8" y="T9"/>
                  </a:cxn>
                  <a:cxn ang="0">
                    <a:pos x="T10" y="T11"/>
                  </a:cxn>
                  <a:cxn ang="0">
                    <a:pos x="T12" y="T13"/>
                  </a:cxn>
                </a:cxnLst>
                <a:rect l="0" t="0" r="r" b="b"/>
                <a:pathLst>
                  <a:path w="2146" h="189">
                    <a:moveTo>
                      <a:pt x="2142" y="189"/>
                    </a:moveTo>
                    <a:cubicBezTo>
                      <a:pt x="2144" y="184"/>
                      <a:pt x="2145" y="178"/>
                      <a:pt x="2146" y="172"/>
                    </a:cubicBezTo>
                    <a:cubicBezTo>
                      <a:pt x="2102" y="161"/>
                      <a:pt x="2060" y="151"/>
                      <a:pt x="2017" y="141"/>
                    </a:cubicBezTo>
                    <a:cubicBezTo>
                      <a:pt x="1219" y="0"/>
                      <a:pt x="96" y="49"/>
                      <a:pt x="96" y="49"/>
                    </a:cubicBezTo>
                    <a:cubicBezTo>
                      <a:pt x="0" y="105"/>
                      <a:pt x="0" y="105"/>
                      <a:pt x="0" y="105"/>
                    </a:cubicBezTo>
                    <a:cubicBezTo>
                      <a:pt x="48" y="105"/>
                      <a:pt x="48" y="105"/>
                      <a:pt x="48" y="105"/>
                    </a:cubicBezTo>
                    <a:cubicBezTo>
                      <a:pt x="48" y="105"/>
                      <a:pt x="1045" y="1"/>
                      <a:pt x="2142" y="189"/>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0" name="Freeform 29"/>
              <p:cNvSpPr>
                <a:spLocks/>
              </p:cNvSpPr>
              <p:nvPr/>
            </p:nvSpPr>
            <p:spPr bwMode="auto">
              <a:xfrm>
                <a:off x="1319213" y="2559050"/>
                <a:ext cx="3241675" cy="404813"/>
              </a:xfrm>
              <a:custGeom>
                <a:avLst/>
                <a:gdLst>
                  <a:gd name="T0" fmla="*/ 1993 w 1993"/>
                  <a:gd name="T1" fmla="*/ 249 h 249"/>
                  <a:gd name="T2" fmla="*/ 72 w 1993"/>
                  <a:gd name="T3" fmla="*/ 99 h 249"/>
                  <a:gd name="T4" fmla="*/ 0 w 1993"/>
                  <a:gd name="T5" fmla="*/ 157 h 249"/>
                  <a:gd name="T6" fmla="*/ 72 w 1993"/>
                  <a:gd name="T7" fmla="*/ 157 h 249"/>
                  <a:gd name="T8" fmla="*/ 1993 w 1993"/>
                  <a:gd name="T9" fmla="*/ 249 h 249"/>
                </a:gdLst>
                <a:ahLst/>
                <a:cxnLst>
                  <a:cxn ang="0">
                    <a:pos x="T0" y="T1"/>
                  </a:cxn>
                  <a:cxn ang="0">
                    <a:pos x="T2" y="T3"/>
                  </a:cxn>
                  <a:cxn ang="0">
                    <a:pos x="T4" y="T5"/>
                  </a:cxn>
                  <a:cxn ang="0">
                    <a:pos x="T6" y="T7"/>
                  </a:cxn>
                  <a:cxn ang="0">
                    <a:pos x="T8" y="T9"/>
                  </a:cxn>
                </a:cxnLst>
                <a:rect l="0" t="0" r="r" b="b"/>
                <a:pathLst>
                  <a:path w="1993" h="249">
                    <a:moveTo>
                      <a:pt x="1993" y="249"/>
                    </a:moveTo>
                    <a:cubicBezTo>
                      <a:pt x="924" y="0"/>
                      <a:pt x="72" y="99"/>
                      <a:pt x="72" y="99"/>
                    </a:cubicBezTo>
                    <a:cubicBezTo>
                      <a:pt x="0" y="157"/>
                      <a:pt x="0" y="157"/>
                      <a:pt x="0" y="157"/>
                    </a:cubicBezTo>
                    <a:cubicBezTo>
                      <a:pt x="72" y="157"/>
                      <a:pt x="72" y="157"/>
                      <a:pt x="72" y="157"/>
                    </a:cubicBezTo>
                    <a:cubicBezTo>
                      <a:pt x="72" y="157"/>
                      <a:pt x="1195" y="108"/>
                      <a:pt x="1993" y="249"/>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1" name="Freeform 27"/>
              <p:cNvSpPr>
                <a:spLocks/>
              </p:cNvSpPr>
              <p:nvPr/>
            </p:nvSpPr>
            <p:spPr bwMode="auto">
              <a:xfrm>
                <a:off x="1358900" y="2298700"/>
                <a:ext cx="3411538" cy="706438"/>
              </a:xfrm>
              <a:custGeom>
                <a:avLst/>
                <a:gdLst>
                  <a:gd name="T0" fmla="*/ 1969 w 2098"/>
                  <a:gd name="T1" fmla="*/ 409 h 434"/>
                  <a:gd name="T2" fmla="*/ 2098 w 2098"/>
                  <a:gd name="T3" fmla="*/ 434 h 434"/>
                  <a:gd name="T4" fmla="*/ 2087 w 2098"/>
                  <a:gd name="T5" fmla="*/ 405 h 434"/>
                  <a:gd name="T6" fmla="*/ 304 w 2098"/>
                  <a:gd name="T7" fmla="*/ 90 h 434"/>
                  <a:gd name="T8" fmla="*/ 0 w 2098"/>
                  <a:gd name="T9" fmla="*/ 259 h 434"/>
                  <a:gd name="T10" fmla="*/ 48 w 2098"/>
                  <a:gd name="T11" fmla="*/ 259 h 434"/>
                  <a:gd name="T12" fmla="*/ 1969 w 2098"/>
                  <a:gd name="T13" fmla="*/ 409 h 434"/>
                </a:gdLst>
                <a:ahLst/>
                <a:cxnLst>
                  <a:cxn ang="0">
                    <a:pos x="T0" y="T1"/>
                  </a:cxn>
                  <a:cxn ang="0">
                    <a:pos x="T2" y="T3"/>
                  </a:cxn>
                  <a:cxn ang="0">
                    <a:pos x="T4" y="T5"/>
                  </a:cxn>
                  <a:cxn ang="0">
                    <a:pos x="T6" y="T7"/>
                  </a:cxn>
                  <a:cxn ang="0">
                    <a:pos x="T8" y="T9"/>
                  </a:cxn>
                  <a:cxn ang="0">
                    <a:pos x="T10" y="T11"/>
                  </a:cxn>
                  <a:cxn ang="0">
                    <a:pos x="T12" y="T13"/>
                  </a:cxn>
                </a:cxnLst>
                <a:rect l="0" t="0" r="r" b="b"/>
                <a:pathLst>
                  <a:path w="2098" h="434">
                    <a:moveTo>
                      <a:pt x="1969" y="409"/>
                    </a:moveTo>
                    <a:cubicBezTo>
                      <a:pt x="2013" y="416"/>
                      <a:pt x="2056" y="425"/>
                      <a:pt x="2098" y="434"/>
                    </a:cubicBezTo>
                    <a:cubicBezTo>
                      <a:pt x="2098" y="424"/>
                      <a:pt x="2095" y="414"/>
                      <a:pt x="2087" y="405"/>
                    </a:cubicBezTo>
                    <a:cubicBezTo>
                      <a:pt x="1989" y="282"/>
                      <a:pt x="1583" y="0"/>
                      <a:pt x="304" y="90"/>
                    </a:cubicBezTo>
                    <a:cubicBezTo>
                      <a:pt x="0" y="259"/>
                      <a:pt x="0" y="259"/>
                      <a:pt x="0" y="259"/>
                    </a:cubicBezTo>
                    <a:cubicBezTo>
                      <a:pt x="48" y="259"/>
                      <a:pt x="48" y="259"/>
                      <a:pt x="48" y="259"/>
                    </a:cubicBezTo>
                    <a:cubicBezTo>
                      <a:pt x="48" y="259"/>
                      <a:pt x="900" y="160"/>
                      <a:pt x="1969" y="409"/>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38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2" name="Freeform 34"/>
              <p:cNvSpPr>
                <a:spLocks/>
              </p:cNvSpPr>
              <p:nvPr/>
            </p:nvSpPr>
            <p:spPr bwMode="auto">
              <a:xfrm>
                <a:off x="1436688" y="2146300"/>
                <a:ext cx="3495675" cy="841375"/>
              </a:xfrm>
              <a:custGeom>
                <a:avLst/>
                <a:gdLst>
                  <a:gd name="T0" fmla="*/ 0 w 2149"/>
                  <a:gd name="T1" fmla="*/ 221 h 517"/>
                  <a:gd name="T2" fmla="*/ 491 w 2149"/>
                  <a:gd name="T3" fmla="*/ 21 h 517"/>
                  <a:gd name="T4" fmla="*/ 2107 w 2149"/>
                  <a:gd name="T5" fmla="*/ 476 h 517"/>
                  <a:gd name="T6" fmla="*/ 2016 w 2149"/>
                  <a:gd name="T7" fmla="*/ 517 h 517"/>
                  <a:gd name="T8" fmla="*/ 0 w 2149"/>
                  <a:gd name="T9" fmla="*/ 221 h 517"/>
                </a:gdLst>
                <a:ahLst/>
                <a:cxnLst>
                  <a:cxn ang="0">
                    <a:pos x="T0" y="T1"/>
                  </a:cxn>
                  <a:cxn ang="0">
                    <a:pos x="T2" y="T3"/>
                  </a:cxn>
                  <a:cxn ang="0">
                    <a:pos x="T4" y="T5"/>
                  </a:cxn>
                  <a:cxn ang="0">
                    <a:pos x="T6" y="T7"/>
                  </a:cxn>
                  <a:cxn ang="0">
                    <a:pos x="T8" y="T9"/>
                  </a:cxn>
                </a:cxnLst>
                <a:rect l="0" t="0" r="r" b="b"/>
                <a:pathLst>
                  <a:path w="2149" h="517">
                    <a:moveTo>
                      <a:pt x="0" y="221"/>
                    </a:moveTo>
                    <a:cubicBezTo>
                      <a:pt x="0" y="221"/>
                      <a:pt x="329" y="42"/>
                      <a:pt x="491" y="21"/>
                    </a:cubicBezTo>
                    <a:cubicBezTo>
                      <a:pt x="652" y="0"/>
                      <a:pt x="1646" y="62"/>
                      <a:pt x="2107" y="476"/>
                    </a:cubicBezTo>
                    <a:cubicBezTo>
                      <a:pt x="2149" y="481"/>
                      <a:pt x="2012" y="513"/>
                      <a:pt x="2016" y="517"/>
                    </a:cubicBezTo>
                    <a:cubicBezTo>
                      <a:pt x="2016" y="517"/>
                      <a:pt x="1472" y="173"/>
                      <a:pt x="0" y="221"/>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38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3" name="Freeform 36"/>
              <p:cNvSpPr>
                <a:spLocks/>
              </p:cNvSpPr>
              <p:nvPr/>
            </p:nvSpPr>
            <p:spPr bwMode="auto">
              <a:xfrm>
                <a:off x="1482725" y="1897063"/>
                <a:ext cx="3333750" cy="1047750"/>
              </a:xfrm>
              <a:custGeom>
                <a:avLst/>
                <a:gdLst>
                  <a:gd name="T0" fmla="*/ 2043 w 2050"/>
                  <a:gd name="T1" fmla="*/ 633 h 644"/>
                  <a:gd name="T2" fmla="*/ 442 w 2050"/>
                  <a:gd name="T3" fmla="*/ 32 h 644"/>
                  <a:gd name="T4" fmla="*/ 0 w 2050"/>
                  <a:gd name="T5" fmla="*/ 267 h 644"/>
                  <a:gd name="T6" fmla="*/ 2011 w 2050"/>
                  <a:gd name="T7" fmla="*/ 644 h 644"/>
                  <a:gd name="T8" fmla="*/ 2043 w 2050"/>
                  <a:gd name="T9" fmla="*/ 633 h 644"/>
                </a:gdLst>
                <a:ahLst/>
                <a:cxnLst>
                  <a:cxn ang="0">
                    <a:pos x="T0" y="T1"/>
                  </a:cxn>
                  <a:cxn ang="0">
                    <a:pos x="T2" y="T3"/>
                  </a:cxn>
                  <a:cxn ang="0">
                    <a:pos x="T4" y="T5"/>
                  </a:cxn>
                  <a:cxn ang="0">
                    <a:pos x="T6" y="T7"/>
                  </a:cxn>
                  <a:cxn ang="0">
                    <a:pos x="T8" y="T9"/>
                  </a:cxn>
                </a:cxnLst>
                <a:rect l="0" t="0" r="r" b="b"/>
                <a:pathLst>
                  <a:path w="2050" h="644">
                    <a:moveTo>
                      <a:pt x="2043" y="633"/>
                    </a:moveTo>
                    <a:cubicBezTo>
                      <a:pt x="1952" y="556"/>
                      <a:pt x="1221" y="0"/>
                      <a:pt x="442" y="32"/>
                    </a:cubicBezTo>
                    <a:cubicBezTo>
                      <a:pt x="0" y="267"/>
                      <a:pt x="0" y="267"/>
                      <a:pt x="0" y="267"/>
                    </a:cubicBezTo>
                    <a:cubicBezTo>
                      <a:pt x="0" y="267"/>
                      <a:pt x="1085" y="129"/>
                      <a:pt x="2011" y="644"/>
                    </a:cubicBezTo>
                    <a:cubicBezTo>
                      <a:pt x="2011" y="644"/>
                      <a:pt x="2050" y="639"/>
                      <a:pt x="2043" y="633"/>
                    </a:cubicBezTo>
                    <a:close/>
                  </a:path>
                </a:pathLst>
              </a:custGeom>
              <a:gradFill>
                <a:gsLst>
                  <a:gs pos="24000">
                    <a:srgbClr val="E6E6E6">
                      <a:lumMod val="0"/>
                      <a:lumOff val="100000"/>
                    </a:srgbClr>
                  </a:gs>
                  <a:gs pos="95000">
                    <a:srgbClr val="AFAFAF">
                      <a:lumMod val="55000"/>
                      <a:lumOff val="45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4" name="Freeform 38"/>
              <p:cNvSpPr>
                <a:spLocks/>
              </p:cNvSpPr>
              <p:nvPr/>
            </p:nvSpPr>
            <p:spPr bwMode="auto">
              <a:xfrm>
                <a:off x="1600200" y="1612900"/>
                <a:ext cx="3248025" cy="1292225"/>
              </a:xfrm>
              <a:custGeom>
                <a:avLst/>
                <a:gdLst>
                  <a:gd name="T0" fmla="*/ 1949 w 1997"/>
                  <a:gd name="T1" fmla="*/ 788 h 795"/>
                  <a:gd name="T2" fmla="*/ 1997 w 1997"/>
                  <a:gd name="T3" fmla="*/ 795 h 795"/>
                  <a:gd name="T4" fmla="*/ 414 w 1997"/>
                  <a:gd name="T5" fmla="*/ 97 h 795"/>
                  <a:gd name="T6" fmla="*/ 0 w 1997"/>
                  <a:gd name="T7" fmla="*/ 314 h 795"/>
                  <a:gd name="T8" fmla="*/ 1949 w 1997"/>
                  <a:gd name="T9" fmla="*/ 788 h 795"/>
                </a:gdLst>
                <a:ahLst/>
                <a:cxnLst>
                  <a:cxn ang="0">
                    <a:pos x="T0" y="T1"/>
                  </a:cxn>
                  <a:cxn ang="0">
                    <a:pos x="T2" y="T3"/>
                  </a:cxn>
                  <a:cxn ang="0">
                    <a:pos x="T4" y="T5"/>
                  </a:cxn>
                  <a:cxn ang="0">
                    <a:pos x="T6" y="T7"/>
                  </a:cxn>
                  <a:cxn ang="0">
                    <a:pos x="T8" y="T9"/>
                  </a:cxn>
                </a:cxnLst>
                <a:rect l="0" t="0" r="r" b="b"/>
                <a:pathLst>
                  <a:path w="1997" h="795">
                    <a:moveTo>
                      <a:pt x="1949" y="788"/>
                    </a:moveTo>
                    <a:cubicBezTo>
                      <a:pt x="1961" y="795"/>
                      <a:pt x="1984" y="788"/>
                      <a:pt x="1997" y="795"/>
                    </a:cubicBezTo>
                    <a:cubicBezTo>
                      <a:pt x="1997" y="795"/>
                      <a:pt x="1561" y="0"/>
                      <a:pt x="414" y="97"/>
                    </a:cubicBezTo>
                    <a:cubicBezTo>
                      <a:pt x="0" y="314"/>
                      <a:pt x="0" y="314"/>
                      <a:pt x="0" y="314"/>
                    </a:cubicBezTo>
                    <a:cubicBezTo>
                      <a:pt x="0" y="314"/>
                      <a:pt x="817" y="156"/>
                      <a:pt x="1949" y="788"/>
                    </a:cubicBezTo>
                    <a:close/>
                  </a:path>
                </a:pathLst>
              </a:custGeom>
              <a:gradFill flip="none" rotWithShape="1">
                <a:gsLst>
                  <a:gs pos="0">
                    <a:srgbClr val="E6E6E6">
                      <a:lumMod val="0"/>
                      <a:lumOff val="100000"/>
                    </a:srgbClr>
                  </a:gs>
                  <a:gs pos="95000">
                    <a:srgbClr val="AFAFAF">
                      <a:lumMod val="37000"/>
                      <a:lumOff val="63000"/>
                    </a:srgbClr>
                  </a:gs>
                </a:gsLst>
                <a:lin ang="2700000" scaled="1"/>
                <a:tileRec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5" name="Freeform 42"/>
              <p:cNvSpPr>
                <a:spLocks/>
              </p:cNvSpPr>
              <p:nvPr/>
            </p:nvSpPr>
            <p:spPr bwMode="auto">
              <a:xfrm>
                <a:off x="1728788" y="1130300"/>
                <a:ext cx="3119438" cy="1774825"/>
              </a:xfrm>
              <a:custGeom>
                <a:avLst/>
                <a:gdLst>
                  <a:gd name="T0" fmla="*/ 484 w 1918"/>
                  <a:gd name="T1" fmla="*/ 14 h 1092"/>
                  <a:gd name="T2" fmla="*/ 1918 w 1918"/>
                  <a:gd name="T3" fmla="*/ 781 h 1092"/>
                  <a:gd name="T4" fmla="*/ 1918 w 1918"/>
                  <a:gd name="T5" fmla="*/ 1092 h 1092"/>
                  <a:gd name="T6" fmla="*/ 0 w 1918"/>
                  <a:gd name="T7" fmla="*/ 231 h 1092"/>
                  <a:gd name="T8" fmla="*/ 484 w 1918"/>
                  <a:gd name="T9" fmla="*/ 14 h 1092"/>
                </a:gdLst>
                <a:ahLst/>
                <a:cxnLst>
                  <a:cxn ang="0">
                    <a:pos x="T0" y="T1"/>
                  </a:cxn>
                  <a:cxn ang="0">
                    <a:pos x="T2" y="T3"/>
                  </a:cxn>
                  <a:cxn ang="0">
                    <a:pos x="T4" y="T5"/>
                  </a:cxn>
                  <a:cxn ang="0">
                    <a:pos x="T6" y="T7"/>
                  </a:cxn>
                  <a:cxn ang="0">
                    <a:pos x="T8" y="T9"/>
                  </a:cxn>
                </a:cxnLst>
                <a:rect l="0" t="0" r="r" b="b"/>
                <a:pathLst>
                  <a:path w="1918" h="1092">
                    <a:moveTo>
                      <a:pt x="484" y="14"/>
                    </a:moveTo>
                    <a:cubicBezTo>
                      <a:pt x="484" y="14"/>
                      <a:pt x="1227" y="0"/>
                      <a:pt x="1918" y="781"/>
                    </a:cubicBezTo>
                    <a:cubicBezTo>
                      <a:pt x="1918" y="1092"/>
                      <a:pt x="1918" y="1092"/>
                      <a:pt x="1918" y="1092"/>
                    </a:cubicBezTo>
                    <a:cubicBezTo>
                      <a:pt x="1918" y="1092"/>
                      <a:pt x="1033" y="224"/>
                      <a:pt x="0" y="231"/>
                    </a:cubicBezTo>
                    <a:lnTo>
                      <a:pt x="484" y="14"/>
                    </a:lnTo>
                    <a:close/>
                  </a:path>
                </a:pathLst>
              </a:custGeom>
              <a:gradFill flip="none" rotWithShape="1">
                <a:gsLst>
                  <a:gs pos="0">
                    <a:srgbClr val="E6E6E6">
                      <a:lumMod val="0"/>
                      <a:lumOff val="100000"/>
                    </a:srgbClr>
                  </a:gs>
                  <a:gs pos="100000">
                    <a:srgbClr val="AFAFAF">
                      <a:lumMod val="79000"/>
                      <a:lumOff val="21000"/>
                    </a:srgbClr>
                  </a:gs>
                  <a:gs pos="85000">
                    <a:srgbClr val="AFAFAF">
                      <a:lumMod val="22000"/>
                      <a:lumOff val="78000"/>
                    </a:srgbClr>
                  </a:gs>
                </a:gsLst>
                <a:lin ang="0" scaled="1"/>
                <a:tileRec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6" name="Freeform 40"/>
              <p:cNvSpPr>
                <a:spLocks/>
              </p:cNvSpPr>
              <p:nvPr/>
            </p:nvSpPr>
            <p:spPr bwMode="auto">
              <a:xfrm>
                <a:off x="1054100" y="3022600"/>
                <a:ext cx="7556500" cy="242888"/>
              </a:xfrm>
              <a:custGeom>
                <a:avLst/>
                <a:gdLst>
                  <a:gd name="T0" fmla="*/ 4760 w 4760"/>
                  <a:gd name="T1" fmla="*/ 153 h 153"/>
                  <a:gd name="T2" fmla="*/ 2380 w 4760"/>
                  <a:gd name="T3" fmla="*/ 43 h 153"/>
                  <a:gd name="T4" fmla="*/ 0 w 4760"/>
                  <a:gd name="T5" fmla="*/ 153 h 153"/>
                  <a:gd name="T6" fmla="*/ 110 w 4760"/>
                  <a:gd name="T7" fmla="*/ 89 h 153"/>
                  <a:gd name="T8" fmla="*/ 2401 w 4760"/>
                  <a:gd name="T9" fmla="*/ 0 h 153"/>
                  <a:gd name="T10" fmla="*/ 4646 w 4760"/>
                  <a:gd name="T11" fmla="*/ 89 h 153"/>
                  <a:gd name="T12" fmla="*/ 4760 w 4760"/>
                  <a:gd name="T13" fmla="*/ 153 h 153"/>
                </a:gdLst>
                <a:ahLst/>
                <a:cxnLst>
                  <a:cxn ang="0">
                    <a:pos x="T0" y="T1"/>
                  </a:cxn>
                  <a:cxn ang="0">
                    <a:pos x="T2" y="T3"/>
                  </a:cxn>
                  <a:cxn ang="0">
                    <a:pos x="T4" y="T5"/>
                  </a:cxn>
                  <a:cxn ang="0">
                    <a:pos x="T6" y="T7"/>
                  </a:cxn>
                  <a:cxn ang="0">
                    <a:pos x="T8" y="T9"/>
                  </a:cxn>
                  <a:cxn ang="0">
                    <a:pos x="T10" y="T11"/>
                  </a:cxn>
                  <a:cxn ang="0">
                    <a:pos x="T12" y="T13"/>
                  </a:cxn>
                </a:cxnLst>
                <a:rect l="0" t="0" r="r" b="b"/>
                <a:pathLst>
                  <a:path w="4760" h="153">
                    <a:moveTo>
                      <a:pt x="4760" y="153"/>
                    </a:moveTo>
                    <a:lnTo>
                      <a:pt x="2380" y="43"/>
                    </a:lnTo>
                    <a:lnTo>
                      <a:pt x="0" y="153"/>
                    </a:lnTo>
                    <a:lnTo>
                      <a:pt x="110" y="89"/>
                    </a:lnTo>
                    <a:lnTo>
                      <a:pt x="2401" y="0"/>
                    </a:lnTo>
                    <a:lnTo>
                      <a:pt x="4646" y="89"/>
                    </a:lnTo>
                    <a:lnTo>
                      <a:pt x="4760" y="153"/>
                    </a:lnTo>
                    <a:close/>
                  </a:path>
                </a:pathLst>
              </a:custGeom>
              <a:solidFill>
                <a:schemeClr val="accent1"/>
              </a:solidFill>
              <a:ln w="44450" cap="flat">
                <a:noFill/>
                <a:prstDash val="solid"/>
                <a:miter lim="800000"/>
                <a:headEnd/>
                <a:tailEnd/>
              </a:ln>
              <a:effectLst>
                <a:outerShdw blurRad="50800" dist="127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7" name="Freeform 43"/>
              <p:cNvSpPr>
                <a:spLocks/>
              </p:cNvSpPr>
              <p:nvPr/>
            </p:nvSpPr>
            <p:spPr bwMode="auto">
              <a:xfrm>
                <a:off x="4489450" y="3025775"/>
                <a:ext cx="719138" cy="182563"/>
              </a:xfrm>
              <a:custGeom>
                <a:avLst/>
                <a:gdLst>
                  <a:gd name="T0" fmla="*/ 0 w 442"/>
                  <a:gd name="T1" fmla="*/ 0 h 112"/>
                  <a:gd name="T2" fmla="*/ 221 w 442"/>
                  <a:gd name="T3" fmla="*/ 98 h 112"/>
                  <a:gd name="T4" fmla="*/ 442 w 442"/>
                  <a:gd name="T5" fmla="*/ 0 h 112"/>
                  <a:gd name="T6" fmla="*/ 0 w 442"/>
                  <a:gd name="T7" fmla="*/ 0 h 112"/>
                </a:gdLst>
                <a:ahLst/>
                <a:cxnLst>
                  <a:cxn ang="0">
                    <a:pos x="T0" y="T1"/>
                  </a:cxn>
                  <a:cxn ang="0">
                    <a:pos x="T2" y="T3"/>
                  </a:cxn>
                  <a:cxn ang="0">
                    <a:pos x="T4" y="T5"/>
                  </a:cxn>
                  <a:cxn ang="0">
                    <a:pos x="T6" y="T7"/>
                  </a:cxn>
                </a:cxnLst>
                <a:rect l="0" t="0" r="r" b="b"/>
                <a:pathLst>
                  <a:path w="442" h="112">
                    <a:moveTo>
                      <a:pt x="0" y="0"/>
                    </a:moveTo>
                    <a:cubicBezTo>
                      <a:pt x="0" y="54"/>
                      <a:pt x="99" y="98"/>
                      <a:pt x="221" y="98"/>
                    </a:cubicBezTo>
                    <a:cubicBezTo>
                      <a:pt x="343" y="98"/>
                      <a:pt x="442" y="54"/>
                      <a:pt x="442" y="0"/>
                    </a:cubicBezTo>
                    <a:cubicBezTo>
                      <a:pt x="193" y="112"/>
                      <a:pt x="0" y="0"/>
                      <a:pt x="0" y="0"/>
                    </a:cubicBezTo>
                    <a:close/>
                  </a:path>
                </a:pathLst>
              </a:custGeom>
              <a:solidFill>
                <a:schemeClr val="accent1"/>
              </a:solidFill>
              <a:ln w="444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8" name="Freeform 44"/>
              <p:cNvSpPr>
                <a:spLocks/>
              </p:cNvSpPr>
              <p:nvPr/>
            </p:nvSpPr>
            <p:spPr bwMode="auto">
              <a:xfrm>
                <a:off x="4489450" y="2865438"/>
                <a:ext cx="719138" cy="342900"/>
              </a:xfrm>
              <a:custGeom>
                <a:avLst/>
                <a:gdLst>
                  <a:gd name="T0" fmla="*/ 221 w 442"/>
                  <a:gd name="T1" fmla="*/ 0 h 211"/>
                  <a:gd name="T2" fmla="*/ 0 w 442"/>
                  <a:gd name="T3" fmla="*/ 99 h 211"/>
                  <a:gd name="T4" fmla="*/ 442 w 442"/>
                  <a:gd name="T5" fmla="*/ 99 h 211"/>
                  <a:gd name="T6" fmla="*/ 221 w 442"/>
                  <a:gd name="T7" fmla="*/ 0 h 211"/>
                </a:gdLst>
                <a:ahLst/>
                <a:cxnLst>
                  <a:cxn ang="0">
                    <a:pos x="T0" y="T1"/>
                  </a:cxn>
                  <a:cxn ang="0">
                    <a:pos x="T2" y="T3"/>
                  </a:cxn>
                  <a:cxn ang="0">
                    <a:pos x="T4" y="T5"/>
                  </a:cxn>
                  <a:cxn ang="0">
                    <a:pos x="T6" y="T7"/>
                  </a:cxn>
                </a:cxnLst>
                <a:rect l="0" t="0" r="r" b="b"/>
                <a:pathLst>
                  <a:path w="442" h="211">
                    <a:moveTo>
                      <a:pt x="221" y="0"/>
                    </a:moveTo>
                    <a:cubicBezTo>
                      <a:pt x="99" y="0"/>
                      <a:pt x="0" y="44"/>
                      <a:pt x="0" y="99"/>
                    </a:cubicBezTo>
                    <a:cubicBezTo>
                      <a:pt x="0" y="99"/>
                      <a:pt x="193" y="211"/>
                      <a:pt x="442" y="99"/>
                    </a:cubicBezTo>
                    <a:cubicBezTo>
                      <a:pt x="442" y="44"/>
                      <a:pt x="343" y="0"/>
                      <a:pt x="221" y="0"/>
                    </a:cubicBezTo>
                    <a:close/>
                  </a:path>
                </a:pathLst>
              </a:custGeom>
              <a:gradFill flip="none" rotWithShape="1">
                <a:gsLst>
                  <a:gs pos="0">
                    <a:srgbClr val="000000">
                      <a:lumMod val="0"/>
                    </a:srgbClr>
                  </a:gs>
                  <a:gs pos="100000">
                    <a:srgbClr val="AFAFAF">
                      <a:lumMod val="47000"/>
                    </a:srgbClr>
                  </a:gs>
                </a:gsLst>
                <a:lin ang="16200000" scaled="1"/>
                <a:tileRect/>
              </a:gradFill>
              <a:ln w="44450" cap="flat">
                <a:noFill/>
                <a:prstDash val="solid"/>
                <a:miter lim="800000"/>
                <a:headEnd/>
                <a:tailEnd/>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sp>
        <p:nvSpPr>
          <p:cNvPr id="39" name="Rechteck 216"/>
          <p:cNvSpPr/>
          <p:nvPr/>
        </p:nvSpPr>
        <p:spPr bwMode="gray">
          <a:xfrm>
            <a:off x="388935" y="1020762"/>
            <a:ext cx="8450265" cy="3420594"/>
          </a:xfrm>
          <a:prstGeom prst="rect">
            <a:avLst/>
          </a:prstGeom>
        </p:spPr>
        <p:txBody>
          <a:bodyPr wrap="square" lIns="72000" tIns="0" rIns="180000" bIns="0">
            <a:noAutofit/>
          </a:bodyPr>
          <a:lstStyle/>
          <a:p>
            <a:pPr algn="just"/>
            <a:r>
              <a:rPr lang="el-GR" sz="1400" dirty="0" smtClean="0"/>
              <a:t>Είναι γεγονός ότι τα τελευταία χρόνια η χώρα διανύει μια παρατεταμένη περίοδο ύφεσης με κύρια χαρακτηριστικά την υψηλή ανεργία, την μείωση των επενδύσεων και την ενίσχυση του κλίματος αβεβαιότητας και αστάθειας. Η οικονομική κρίση άφησε και εξακολουθεί να αφήνει τα σημάδια της σχεδόν σε όλους τους κλάδους της οικονομικής δραστηριότητας. Η ζήτηση των προϊόντων και των υπηρεσιών έχει μειωθεί σημαντικά και μαζί με αυτή και οι επιχειρήσεις που παρόλες τις προσπάθειες δεν κατάφεραν να επιβιώσουν. </a:t>
            </a:r>
          </a:p>
          <a:p>
            <a:pPr algn="just"/>
            <a:r>
              <a:rPr lang="el-GR" sz="1400" b="1" dirty="0" smtClean="0"/>
              <a:t>Η κρίση, όπως ήταν αναμενόμενο, έπληξε πρώτα τους αδύναμους, οι οποίοι έφυγαν από το παιχνίδι αφήνοντας την  μικρή «πίτα» στους δυνατότερους ή καλύτερα προετοιμασμένους. </a:t>
            </a:r>
          </a:p>
          <a:p>
            <a:pPr algn="just"/>
            <a:endParaRPr lang="el-GR" sz="1400" dirty="0" smtClean="0"/>
          </a:p>
          <a:p>
            <a:pPr algn="just"/>
            <a:r>
              <a:rPr lang="el-GR" sz="1400" dirty="0" smtClean="0"/>
              <a:t>Τα </a:t>
            </a:r>
            <a:r>
              <a:rPr lang="el-GR" sz="1400" dirty="0"/>
              <a:t>αποτελέσματα της έρευνας </a:t>
            </a:r>
            <a:r>
              <a:rPr lang="el-GR" sz="1400" dirty="0" smtClean="0"/>
              <a:t>επιβεβαιώνουν το παραπάνω καθώς  ότι οι επιχειρήσεις πιστεύουν ότι ο κλάδος τους συνολικά υπέστη μεγαλύτερη ζημιά. 4 στα 10 στελέχη θεωρεί ότι ο κλάδος τους έχει επηρεαστεί πολύ αρνητικά. Το εμπόριο αλλά και γενικότερα οι μικρομεσαίες επιχειρήσεις σήκωσαν τα περίσσότερα βάρη. </a:t>
            </a:r>
          </a:p>
          <a:p>
            <a:pPr algn="just"/>
            <a:endParaRPr lang="el-GR" sz="1400" dirty="0"/>
          </a:p>
          <a:p>
            <a:pPr algn="just"/>
            <a:r>
              <a:rPr lang="el-GR" sz="1400" dirty="0" smtClean="0"/>
              <a:t>Σε ένα ήδη επιβαρυμένο επιχειρηματικό περιβάλλον, οι επιχειρήσεις θα πρέπει να παλέψουν ακόμα περισσότερο για να μπορέσουν να συνεχίσουν. </a:t>
            </a:r>
          </a:p>
          <a:p>
            <a:pPr algn="just"/>
            <a:r>
              <a:rPr lang="el-GR" sz="1400" dirty="0" smtClean="0"/>
              <a:t>Στον δρόμο αυτό, τα </a:t>
            </a:r>
            <a:r>
              <a:rPr lang="el-GR" sz="1400" b="1" dirty="0" smtClean="0"/>
              <a:t>βασικά εμπόδια </a:t>
            </a:r>
            <a:r>
              <a:rPr lang="el-GR" sz="1400" dirty="0" smtClean="0"/>
              <a:t>που πρέπει να προσπεράσουν είναι </a:t>
            </a:r>
            <a:r>
              <a:rPr lang="el-GR" sz="1400" b="1" dirty="0" smtClean="0"/>
              <a:t>η πολιτική αστάθεια (40%), </a:t>
            </a:r>
            <a:r>
              <a:rPr lang="el-GR" sz="1400" dirty="0" smtClean="0"/>
              <a:t>η </a:t>
            </a:r>
            <a:r>
              <a:rPr lang="el-GR" sz="1400" b="1" dirty="0" smtClean="0"/>
              <a:t>φορολογία (26%) </a:t>
            </a:r>
            <a:r>
              <a:rPr lang="el-GR" sz="1400" dirty="0" smtClean="0"/>
              <a:t>και </a:t>
            </a:r>
            <a:r>
              <a:rPr lang="el-GR" sz="1400" b="1" dirty="0" smtClean="0"/>
              <a:t>οι περιορισμοί κεφαλαίων </a:t>
            </a:r>
            <a:r>
              <a:rPr lang="el-GR" sz="1400" dirty="0" smtClean="0"/>
              <a:t>που αναφέρονται ως βασικό εμπόδιο από το 9% του δείγματος.</a:t>
            </a:r>
            <a:endParaRPr lang="de-DE" sz="1400" dirty="0"/>
          </a:p>
        </p:txBody>
      </p:sp>
    </p:spTree>
    <p:extLst>
      <p:ext uri="{BB962C8B-B14F-4D97-AF65-F5344CB8AC3E}">
        <p14:creationId xmlns:p14="http://schemas.microsoft.com/office/powerpoint/2010/main" val="5964293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5344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Συμπεράσματα (2)</a:t>
            </a:r>
            <a:endParaRPr lang="en-US" dirty="0"/>
          </a:p>
        </p:txBody>
      </p:sp>
      <p:grpSp>
        <p:nvGrpSpPr>
          <p:cNvPr id="15" name="Gruppieren 9"/>
          <p:cNvGrpSpPr/>
          <p:nvPr/>
        </p:nvGrpSpPr>
        <p:grpSpPr>
          <a:xfrm>
            <a:off x="765969" y="4785110"/>
            <a:ext cx="7612062" cy="2181529"/>
            <a:chOff x="324550" y="3638608"/>
            <a:chExt cx="8639174" cy="3050610"/>
          </a:xfrm>
        </p:grpSpPr>
        <p:sp>
          <p:nvSpPr>
            <p:cNvPr id="17" name="Ellipse 10"/>
            <p:cNvSpPr/>
            <p:nvPr/>
          </p:nvSpPr>
          <p:spPr bwMode="gray">
            <a:xfrm>
              <a:off x="324550" y="5885617"/>
              <a:ext cx="8639174" cy="803601"/>
            </a:xfrm>
            <a:prstGeom prst="ellipse">
              <a:avLst/>
            </a:prstGeom>
            <a:gradFill flip="none" rotWithShape="1">
              <a:gsLst>
                <a:gs pos="0">
                  <a:srgbClr val="000000">
                    <a:alpha val="40000"/>
                  </a:srgbClr>
                </a:gs>
                <a:gs pos="100000">
                  <a:srgbClr val="000000">
                    <a:alpha val="0"/>
                  </a:srgbClr>
                </a:gs>
              </a:gsLst>
              <a:path path="shape">
                <a:fillToRect l="50000" t="50000" r="50000" b="50000"/>
              </a:path>
              <a:tileRect/>
            </a:gradFill>
            <a:ln w="12700">
              <a:noFill/>
              <a:round/>
              <a:headEnd/>
              <a:tailEnd/>
            </a:ln>
          </p:spPr>
          <p:txBody>
            <a:bodyPr rtlCol="0" anchor="ctr"/>
            <a:lstStyle/>
            <a:p>
              <a:pPr algn="ctr"/>
              <a:endParaRPr lang="de-DE" dirty="0">
                <a:solidFill>
                  <a:prstClr val="black"/>
                </a:solidFill>
              </a:endParaRPr>
            </a:p>
          </p:txBody>
        </p:sp>
        <p:grpSp>
          <p:nvGrpSpPr>
            <p:cNvPr id="18" name="Gruppieren 11"/>
            <p:cNvGrpSpPr/>
            <p:nvPr/>
          </p:nvGrpSpPr>
          <p:grpSpPr>
            <a:xfrm>
              <a:off x="865887" y="3638608"/>
              <a:ext cx="7556500" cy="2135188"/>
              <a:chOff x="1054100" y="1130300"/>
              <a:chExt cx="7556500" cy="2135188"/>
            </a:xfrm>
          </p:grpSpPr>
          <p:sp>
            <p:nvSpPr>
              <p:cNvPr id="19" name="Freeform 25"/>
              <p:cNvSpPr>
                <a:spLocks/>
              </p:cNvSpPr>
              <p:nvPr/>
            </p:nvSpPr>
            <p:spPr bwMode="auto">
              <a:xfrm>
                <a:off x="4992688" y="2917825"/>
                <a:ext cx="3446463" cy="263525"/>
              </a:xfrm>
              <a:custGeom>
                <a:avLst/>
                <a:gdLst>
                  <a:gd name="T0" fmla="*/ 0 w 2119"/>
                  <a:gd name="T1" fmla="*/ 69 h 162"/>
                  <a:gd name="T2" fmla="*/ 2119 w 2119"/>
                  <a:gd name="T3" fmla="*/ 162 h 162"/>
                  <a:gd name="T4" fmla="*/ 2057 w 2119"/>
                  <a:gd name="T5" fmla="*/ 67 h 162"/>
                  <a:gd name="T6" fmla="*/ 0 w 2119"/>
                  <a:gd name="T7" fmla="*/ 69 h 162"/>
                </a:gdLst>
                <a:ahLst/>
                <a:cxnLst>
                  <a:cxn ang="0">
                    <a:pos x="T0" y="T1"/>
                  </a:cxn>
                  <a:cxn ang="0">
                    <a:pos x="T2" y="T3"/>
                  </a:cxn>
                  <a:cxn ang="0">
                    <a:pos x="T4" y="T5"/>
                  </a:cxn>
                  <a:cxn ang="0">
                    <a:pos x="T6" y="T7"/>
                  </a:cxn>
                </a:cxnLst>
                <a:rect l="0" t="0" r="r" b="b"/>
                <a:pathLst>
                  <a:path w="2119" h="162">
                    <a:moveTo>
                      <a:pt x="0" y="69"/>
                    </a:moveTo>
                    <a:cubicBezTo>
                      <a:pt x="2119" y="162"/>
                      <a:pt x="2119" y="162"/>
                      <a:pt x="2119" y="162"/>
                    </a:cubicBezTo>
                    <a:cubicBezTo>
                      <a:pt x="2057" y="67"/>
                      <a:pt x="2057" y="67"/>
                      <a:pt x="2057" y="67"/>
                    </a:cubicBezTo>
                    <a:cubicBezTo>
                      <a:pt x="2057" y="67"/>
                      <a:pt x="1052" y="0"/>
                      <a:pt x="0" y="69"/>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0" name="Freeform 31"/>
              <p:cNvSpPr>
                <a:spLocks/>
              </p:cNvSpPr>
              <p:nvPr/>
            </p:nvSpPr>
            <p:spPr bwMode="auto">
              <a:xfrm>
                <a:off x="1250950" y="2878138"/>
                <a:ext cx="3511550" cy="268288"/>
              </a:xfrm>
              <a:custGeom>
                <a:avLst/>
                <a:gdLst>
                  <a:gd name="T0" fmla="*/ 67 w 2159"/>
                  <a:gd name="T1" fmla="*/ 91 h 165"/>
                  <a:gd name="T2" fmla="*/ 0 w 2159"/>
                  <a:gd name="T3" fmla="*/ 165 h 165"/>
                  <a:gd name="T4" fmla="*/ 2153 w 2159"/>
                  <a:gd name="T5" fmla="*/ 115 h 165"/>
                  <a:gd name="T6" fmla="*/ 2159 w 2159"/>
                  <a:gd name="T7" fmla="*/ 104 h 165"/>
                  <a:gd name="T8" fmla="*/ 67 w 2159"/>
                  <a:gd name="T9" fmla="*/ 91 h 165"/>
                </a:gdLst>
                <a:ahLst/>
                <a:cxnLst>
                  <a:cxn ang="0">
                    <a:pos x="T0" y="T1"/>
                  </a:cxn>
                  <a:cxn ang="0">
                    <a:pos x="T2" y="T3"/>
                  </a:cxn>
                  <a:cxn ang="0">
                    <a:pos x="T4" y="T5"/>
                  </a:cxn>
                  <a:cxn ang="0">
                    <a:pos x="T6" y="T7"/>
                  </a:cxn>
                  <a:cxn ang="0">
                    <a:pos x="T8" y="T9"/>
                  </a:cxn>
                </a:cxnLst>
                <a:rect l="0" t="0" r="r" b="b"/>
                <a:pathLst>
                  <a:path w="2159" h="165">
                    <a:moveTo>
                      <a:pt x="67" y="91"/>
                    </a:moveTo>
                    <a:cubicBezTo>
                      <a:pt x="0" y="165"/>
                      <a:pt x="0" y="165"/>
                      <a:pt x="0" y="165"/>
                    </a:cubicBezTo>
                    <a:cubicBezTo>
                      <a:pt x="2153" y="115"/>
                      <a:pt x="2153" y="115"/>
                      <a:pt x="2153" y="115"/>
                    </a:cubicBezTo>
                    <a:cubicBezTo>
                      <a:pt x="2153" y="115"/>
                      <a:pt x="2156" y="111"/>
                      <a:pt x="2159" y="104"/>
                    </a:cubicBezTo>
                    <a:cubicBezTo>
                      <a:pt x="1140" y="0"/>
                      <a:pt x="67" y="91"/>
                      <a:pt x="67" y="91"/>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1" name="Freeform 26"/>
              <p:cNvSpPr>
                <a:spLocks/>
              </p:cNvSpPr>
              <p:nvPr/>
            </p:nvSpPr>
            <p:spPr bwMode="auto">
              <a:xfrm>
                <a:off x="4921250" y="2719388"/>
                <a:ext cx="3584575" cy="327025"/>
              </a:xfrm>
              <a:custGeom>
                <a:avLst/>
                <a:gdLst>
                  <a:gd name="T0" fmla="*/ 2116 w 2204"/>
                  <a:gd name="T1" fmla="*/ 144 h 201"/>
                  <a:gd name="T2" fmla="*/ 53 w 2204"/>
                  <a:gd name="T3" fmla="*/ 160 h 201"/>
                  <a:gd name="T4" fmla="*/ 0 w 2204"/>
                  <a:gd name="T5" fmla="*/ 189 h 201"/>
                  <a:gd name="T6" fmla="*/ 44 w 2204"/>
                  <a:gd name="T7" fmla="*/ 191 h 201"/>
                  <a:gd name="T8" fmla="*/ 2101 w 2204"/>
                  <a:gd name="T9" fmla="*/ 189 h 201"/>
                  <a:gd name="T10" fmla="*/ 2204 w 2204"/>
                  <a:gd name="T11" fmla="*/ 201 h 201"/>
                  <a:gd name="T12" fmla="*/ 2116 w 2204"/>
                  <a:gd name="T13" fmla="*/ 144 h 201"/>
                </a:gdLst>
                <a:ahLst/>
                <a:cxnLst>
                  <a:cxn ang="0">
                    <a:pos x="T0" y="T1"/>
                  </a:cxn>
                  <a:cxn ang="0">
                    <a:pos x="T2" y="T3"/>
                  </a:cxn>
                  <a:cxn ang="0">
                    <a:pos x="T4" y="T5"/>
                  </a:cxn>
                  <a:cxn ang="0">
                    <a:pos x="T6" y="T7"/>
                  </a:cxn>
                  <a:cxn ang="0">
                    <a:pos x="T8" y="T9"/>
                  </a:cxn>
                  <a:cxn ang="0">
                    <a:pos x="T10" y="T11"/>
                  </a:cxn>
                  <a:cxn ang="0">
                    <a:pos x="T12" y="T13"/>
                  </a:cxn>
                </a:cxnLst>
                <a:rect l="0" t="0" r="r" b="b"/>
                <a:pathLst>
                  <a:path w="2204" h="201">
                    <a:moveTo>
                      <a:pt x="2116" y="144"/>
                    </a:moveTo>
                    <a:cubicBezTo>
                      <a:pt x="2116" y="143"/>
                      <a:pt x="1506" y="0"/>
                      <a:pt x="53" y="160"/>
                    </a:cubicBezTo>
                    <a:cubicBezTo>
                      <a:pt x="18" y="178"/>
                      <a:pt x="0" y="189"/>
                      <a:pt x="0" y="189"/>
                    </a:cubicBezTo>
                    <a:cubicBezTo>
                      <a:pt x="44" y="191"/>
                      <a:pt x="44" y="191"/>
                      <a:pt x="44" y="191"/>
                    </a:cubicBezTo>
                    <a:cubicBezTo>
                      <a:pt x="1096" y="122"/>
                      <a:pt x="2101" y="189"/>
                      <a:pt x="2101" y="189"/>
                    </a:cubicBezTo>
                    <a:cubicBezTo>
                      <a:pt x="2204" y="201"/>
                      <a:pt x="2204" y="201"/>
                      <a:pt x="2204" y="201"/>
                    </a:cubicBezTo>
                    <a:lnTo>
                      <a:pt x="2116" y="144"/>
                    </a:ln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2" name="Freeform 24"/>
              <p:cNvSpPr>
                <a:spLocks/>
              </p:cNvSpPr>
              <p:nvPr/>
            </p:nvSpPr>
            <p:spPr bwMode="auto">
              <a:xfrm>
                <a:off x="5008563" y="2257425"/>
                <a:ext cx="3424238" cy="722313"/>
              </a:xfrm>
              <a:custGeom>
                <a:avLst/>
                <a:gdLst>
                  <a:gd name="T0" fmla="*/ 2063 w 2106"/>
                  <a:gd name="T1" fmla="*/ 428 h 444"/>
                  <a:gd name="T2" fmla="*/ 2056 w 2106"/>
                  <a:gd name="T3" fmla="*/ 423 h 444"/>
                  <a:gd name="T4" fmla="*/ 2106 w 2106"/>
                  <a:gd name="T5" fmla="*/ 399 h 444"/>
                  <a:gd name="T6" fmla="*/ 2006 w 2106"/>
                  <a:gd name="T7" fmla="*/ 340 h 444"/>
                  <a:gd name="T8" fmla="*/ 0 w 2106"/>
                  <a:gd name="T9" fmla="*/ 444 h 444"/>
                  <a:gd name="T10" fmla="*/ 2063 w 2106"/>
                  <a:gd name="T11" fmla="*/ 428 h 444"/>
                </a:gdLst>
                <a:ahLst/>
                <a:cxnLst>
                  <a:cxn ang="0">
                    <a:pos x="T0" y="T1"/>
                  </a:cxn>
                  <a:cxn ang="0">
                    <a:pos x="T2" y="T3"/>
                  </a:cxn>
                  <a:cxn ang="0">
                    <a:pos x="T4" y="T5"/>
                  </a:cxn>
                  <a:cxn ang="0">
                    <a:pos x="T6" y="T7"/>
                  </a:cxn>
                  <a:cxn ang="0">
                    <a:pos x="T8" y="T9"/>
                  </a:cxn>
                  <a:cxn ang="0">
                    <a:pos x="T10" y="T11"/>
                  </a:cxn>
                </a:cxnLst>
                <a:rect l="0" t="0" r="r" b="b"/>
                <a:pathLst>
                  <a:path w="2106" h="444">
                    <a:moveTo>
                      <a:pt x="2063" y="428"/>
                    </a:moveTo>
                    <a:cubicBezTo>
                      <a:pt x="2056" y="423"/>
                      <a:pt x="2056" y="423"/>
                      <a:pt x="2056" y="423"/>
                    </a:cubicBezTo>
                    <a:cubicBezTo>
                      <a:pt x="2106" y="399"/>
                      <a:pt x="2106" y="399"/>
                      <a:pt x="2106" y="399"/>
                    </a:cubicBezTo>
                    <a:cubicBezTo>
                      <a:pt x="2006" y="340"/>
                      <a:pt x="2006" y="340"/>
                      <a:pt x="2006" y="340"/>
                    </a:cubicBezTo>
                    <a:cubicBezTo>
                      <a:pt x="1003" y="0"/>
                      <a:pt x="208" y="339"/>
                      <a:pt x="0" y="444"/>
                    </a:cubicBezTo>
                    <a:cubicBezTo>
                      <a:pt x="1453" y="284"/>
                      <a:pt x="2063" y="427"/>
                      <a:pt x="2063" y="428"/>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3" name="Freeform 33"/>
              <p:cNvSpPr>
                <a:spLocks/>
              </p:cNvSpPr>
              <p:nvPr/>
            </p:nvSpPr>
            <p:spPr bwMode="auto">
              <a:xfrm>
                <a:off x="4927600" y="2419350"/>
                <a:ext cx="3455988" cy="603250"/>
              </a:xfrm>
              <a:custGeom>
                <a:avLst/>
                <a:gdLst>
                  <a:gd name="T0" fmla="*/ 29 w 2124"/>
                  <a:gd name="T1" fmla="*/ 325 h 371"/>
                  <a:gd name="T2" fmla="*/ 1761 w 2124"/>
                  <a:gd name="T3" fmla="*/ 0 h 371"/>
                  <a:gd name="T4" fmla="*/ 2124 w 2124"/>
                  <a:gd name="T5" fmla="*/ 223 h 371"/>
                  <a:gd name="T6" fmla="*/ 37 w 2124"/>
                  <a:gd name="T7" fmla="*/ 371 h 371"/>
                  <a:gd name="T8" fmla="*/ 29 w 2124"/>
                  <a:gd name="T9" fmla="*/ 325 h 371"/>
                </a:gdLst>
                <a:ahLst/>
                <a:cxnLst>
                  <a:cxn ang="0">
                    <a:pos x="T0" y="T1"/>
                  </a:cxn>
                  <a:cxn ang="0">
                    <a:pos x="T2" y="T3"/>
                  </a:cxn>
                  <a:cxn ang="0">
                    <a:pos x="T4" y="T5"/>
                  </a:cxn>
                  <a:cxn ang="0">
                    <a:pos x="T6" y="T7"/>
                  </a:cxn>
                  <a:cxn ang="0">
                    <a:pos x="T8" y="T9"/>
                  </a:cxn>
                </a:cxnLst>
                <a:rect l="0" t="0" r="r" b="b"/>
                <a:pathLst>
                  <a:path w="2124" h="371">
                    <a:moveTo>
                      <a:pt x="29" y="325"/>
                    </a:moveTo>
                    <a:cubicBezTo>
                      <a:pt x="132" y="243"/>
                      <a:pt x="547" y="58"/>
                      <a:pt x="1761" y="0"/>
                    </a:cubicBezTo>
                    <a:cubicBezTo>
                      <a:pt x="2124" y="223"/>
                      <a:pt x="2124" y="223"/>
                      <a:pt x="2124" y="223"/>
                    </a:cubicBezTo>
                    <a:cubicBezTo>
                      <a:pt x="2124" y="223"/>
                      <a:pt x="656" y="43"/>
                      <a:pt x="37" y="371"/>
                    </a:cubicBezTo>
                    <a:cubicBezTo>
                      <a:pt x="37" y="371"/>
                      <a:pt x="0" y="348"/>
                      <a:pt x="29" y="325"/>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4" name="Freeform 35"/>
              <p:cNvSpPr>
                <a:spLocks/>
              </p:cNvSpPr>
              <p:nvPr/>
            </p:nvSpPr>
            <p:spPr bwMode="auto">
              <a:xfrm>
                <a:off x="4886325" y="2190750"/>
                <a:ext cx="3355975" cy="766763"/>
              </a:xfrm>
              <a:custGeom>
                <a:avLst/>
                <a:gdLst>
                  <a:gd name="T0" fmla="*/ 20 w 2064"/>
                  <a:gd name="T1" fmla="*/ 452 h 472"/>
                  <a:gd name="T2" fmla="*/ 1767 w 2064"/>
                  <a:gd name="T3" fmla="*/ 42 h 472"/>
                  <a:gd name="T4" fmla="*/ 2064 w 2064"/>
                  <a:gd name="T5" fmla="*/ 198 h 472"/>
                  <a:gd name="T6" fmla="*/ 57 w 2064"/>
                  <a:gd name="T7" fmla="*/ 472 h 472"/>
                  <a:gd name="T8" fmla="*/ 20 w 2064"/>
                  <a:gd name="T9" fmla="*/ 452 h 472"/>
                </a:gdLst>
                <a:ahLst/>
                <a:cxnLst>
                  <a:cxn ang="0">
                    <a:pos x="T0" y="T1"/>
                  </a:cxn>
                  <a:cxn ang="0">
                    <a:pos x="T2" y="T3"/>
                  </a:cxn>
                  <a:cxn ang="0">
                    <a:pos x="T4" y="T5"/>
                  </a:cxn>
                  <a:cxn ang="0">
                    <a:pos x="T6" y="T7"/>
                  </a:cxn>
                  <a:cxn ang="0">
                    <a:pos x="T8" y="T9"/>
                  </a:cxn>
                </a:cxnLst>
                <a:rect l="0" t="0" r="r" b="b"/>
                <a:pathLst>
                  <a:path w="2064" h="472">
                    <a:moveTo>
                      <a:pt x="20" y="452"/>
                    </a:moveTo>
                    <a:cubicBezTo>
                      <a:pt x="142" y="352"/>
                      <a:pt x="719" y="0"/>
                      <a:pt x="1767" y="42"/>
                    </a:cubicBezTo>
                    <a:cubicBezTo>
                      <a:pt x="2064" y="198"/>
                      <a:pt x="2064" y="198"/>
                      <a:pt x="2064" y="198"/>
                    </a:cubicBezTo>
                    <a:cubicBezTo>
                      <a:pt x="2064" y="198"/>
                      <a:pt x="796" y="57"/>
                      <a:pt x="57" y="472"/>
                    </a:cubicBezTo>
                    <a:cubicBezTo>
                      <a:pt x="57" y="472"/>
                      <a:pt x="0" y="468"/>
                      <a:pt x="20" y="452"/>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5" name="Freeform 37"/>
              <p:cNvSpPr>
                <a:spLocks/>
              </p:cNvSpPr>
              <p:nvPr/>
            </p:nvSpPr>
            <p:spPr bwMode="auto">
              <a:xfrm>
                <a:off x="4848225" y="1995488"/>
                <a:ext cx="3360738" cy="969963"/>
              </a:xfrm>
              <a:custGeom>
                <a:avLst/>
                <a:gdLst>
                  <a:gd name="T0" fmla="*/ 34 w 2066"/>
                  <a:gd name="T1" fmla="*/ 580 h 597"/>
                  <a:gd name="T2" fmla="*/ 2066 w 2066"/>
                  <a:gd name="T3" fmla="*/ 235 h 597"/>
                  <a:gd name="T4" fmla="*/ 1534 w 2066"/>
                  <a:gd name="T5" fmla="*/ 0 h 597"/>
                  <a:gd name="T6" fmla="*/ 0 w 2066"/>
                  <a:gd name="T7" fmla="*/ 584 h 597"/>
                  <a:gd name="T8" fmla="*/ 34 w 2066"/>
                  <a:gd name="T9" fmla="*/ 580 h 597"/>
                </a:gdLst>
                <a:ahLst/>
                <a:cxnLst>
                  <a:cxn ang="0">
                    <a:pos x="T0" y="T1"/>
                  </a:cxn>
                  <a:cxn ang="0">
                    <a:pos x="T2" y="T3"/>
                  </a:cxn>
                  <a:cxn ang="0">
                    <a:pos x="T4" y="T5"/>
                  </a:cxn>
                  <a:cxn ang="0">
                    <a:pos x="T6" y="T7"/>
                  </a:cxn>
                  <a:cxn ang="0">
                    <a:pos x="T8" y="T9"/>
                  </a:cxn>
                </a:cxnLst>
                <a:rect l="0" t="0" r="r" b="b"/>
                <a:pathLst>
                  <a:path w="2066" h="597">
                    <a:moveTo>
                      <a:pt x="34" y="580"/>
                    </a:moveTo>
                    <a:cubicBezTo>
                      <a:pt x="197" y="488"/>
                      <a:pt x="825" y="177"/>
                      <a:pt x="2066" y="235"/>
                    </a:cubicBezTo>
                    <a:cubicBezTo>
                      <a:pt x="1534" y="0"/>
                      <a:pt x="1534" y="0"/>
                      <a:pt x="1534" y="0"/>
                    </a:cubicBezTo>
                    <a:cubicBezTo>
                      <a:pt x="1534" y="0"/>
                      <a:pt x="408" y="124"/>
                      <a:pt x="0" y="584"/>
                    </a:cubicBezTo>
                    <a:cubicBezTo>
                      <a:pt x="0" y="584"/>
                      <a:pt x="4" y="597"/>
                      <a:pt x="34" y="580"/>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6" name="Freeform 39"/>
              <p:cNvSpPr>
                <a:spLocks/>
              </p:cNvSpPr>
              <p:nvPr/>
            </p:nvSpPr>
            <p:spPr bwMode="auto">
              <a:xfrm>
                <a:off x="4848225" y="1668463"/>
                <a:ext cx="3276600" cy="1276350"/>
              </a:xfrm>
              <a:custGeom>
                <a:avLst/>
                <a:gdLst>
                  <a:gd name="T0" fmla="*/ 0 w 2014"/>
                  <a:gd name="T1" fmla="*/ 785 h 785"/>
                  <a:gd name="T2" fmla="*/ 2014 w 2014"/>
                  <a:gd name="T3" fmla="*/ 343 h 785"/>
                  <a:gd name="T4" fmla="*/ 1555 w 2014"/>
                  <a:gd name="T5" fmla="*/ 0 h 785"/>
                  <a:gd name="T6" fmla="*/ 0 w 2014"/>
                  <a:gd name="T7" fmla="*/ 785 h 785"/>
                </a:gdLst>
                <a:ahLst/>
                <a:cxnLst>
                  <a:cxn ang="0">
                    <a:pos x="T0" y="T1"/>
                  </a:cxn>
                  <a:cxn ang="0">
                    <a:pos x="T2" y="T3"/>
                  </a:cxn>
                  <a:cxn ang="0">
                    <a:pos x="T4" y="T5"/>
                  </a:cxn>
                  <a:cxn ang="0">
                    <a:pos x="T6" y="T7"/>
                  </a:cxn>
                </a:cxnLst>
                <a:rect l="0" t="0" r="r" b="b"/>
                <a:pathLst>
                  <a:path w="2014" h="785">
                    <a:moveTo>
                      <a:pt x="0" y="785"/>
                    </a:moveTo>
                    <a:cubicBezTo>
                      <a:pt x="0" y="785"/>
                      <a:pt x="788" y="187"/>
                      <a:pt x="2014" y="343"/>
                    </a:cubicBezTo>
                    <a:cubicBezTo>
                      <a:pt x="1555" y="0"/>
                      <a:pt x="1555" y="0"/>
                      <a:pt x="1555" y="0"/>
                    </a:cubicBezTo>
                    <a:cubicBezTo>
                      <a:pt x="1555" y="0"/>
                      <a:pt x="197" y="42"/>
                      <a:pt x="0" y="785"/>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7" name="Freeform 41"/>
              <p:cNvSpPr>
                <a:spLocks/>
              </p:cNvSpPr>
              <p:nvPr/>
            </p:nvSpPr>
            <p:spPr bwMode="auto">
              <a:xfrm>
                <a:off x="4848225" y="1382713"/>
                <a:ext cx="3170238" cy="1522413"/>
              </a:xfrm>
              <a:custGeom>
                <a:avLst/>
                <a:gdLst>
                  <a:gd name="T0" fmla="*/ 0 w 1949"/>
                  <a:gd name="T1" fmla="*/ 937 h 937"/>
                  <a:gd name="T2" fmla="*/ 0 w 1949"/>
                  <a:gd name="T3" fmla="*/ 619 h 937"/>
                  <a:gd name="T4" fmla="*/ 1486 w 1949"/>
                  <a:gd name="T5" fmla="*/ 49 h 937"/>
                  <a:gd name="T6" fmla="*/ 1949 w 1949"/>
                  <a:gd name="T7" fmla="*/ 360 h 937"/>
                  <a:gd name="T8" fmla="*/ 0 w 1949"/>
                  <a:gd name="T9" fmla="*/ 937 h 937"/>
                </a:gdLst>
                <a:ahLst/>
                <a:cxnLst>
                  <a:cxn ang="0">
                    <a:pos x="T0" y="T1"/>
                  </a:cxn>
                  <a:cxn ang="0">
                    <a:pos x="T2" y="T3"/>
                  </a:cxn>
                  <a:cxn ang="0">
                    <a:pos x="T4" y="T5"/>
                  </a:cxn>
                  <a:cxn ang="0">
                    <a:pos x="T6" y="T7"/>
                  </a:cxn>
                  <a:cxn ang="0">
                    <a:pos x="T8" y="T9"/>
                  </a:cxn>
                </a:cxnLst>
                <a:rect l="0" t="0" r="r" b="b"/>
                <a:pathLst>
                  <a:path w="1949" h="937">
                    <a:moveTo>
                      <a:pt x="0" y="937"/>
                    </a:moveTo>
                    <a:cubicBezTo>
                      <a:pt x="0" y="619"/>
                      <a:pt x="0" y="619"/>
                      <a:pt x="0" y="619"/>
                    </a:cubicBezTo>
                    <a:cubicBezTo>
                      <a:pt x="0" y="619"/>
                      <a:pt x="632" y="0"/>
                      <a:pt x="1486" y="49"/>
                    </a:cubicBezTo>
                    <a:cubicBezTo>
                      <a:pt x="1949" y="360"/>
                      <a:pt x="1949" y="360"/>
                      <a:pt x="1949" y="360"/>
                    </a:cubicBezTo>
                    <a:cubicBezTo>
                      <a:pt x="1949" y="360"/>
                      <a:pt x="725" y="318"/>
                      <a:pt x="0" y="937"/>
                    </a:cubicBezTo>
                    <a:close/>
                  </a:path>
                </a:pathLst>
              </a:custGeom>
              <a:gradFill flip="none" rotWithShape="1">
                <a:gsLst>
                  <a:gs pos="0">
                    <a:srgbClr val="E6E6E6">
                      <a:lumMod val="0"/>
                      <a:lumOff val="100000"/>
                    </a:srgbClr>
                  </a:gs>
                  <a:gs pos="100000">
                    <a:srgbClr val="AFAFAF">
                      <a:lumMod val="95000"/>
                    </a:srgbClr>
                  </a:gs>
                  <a:gs pos="85000">
                    <a:srgbClr val="AFAFAF">
                      <a:lumMod val="22000"/>
                      <a:lumOff val="78000"/>
                    </a:srgbClr>
                  </a:gs>
                </a:gsLst>
                <a:lin ang="108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8" name="Freeform 30"/>
              <p:cNvSpPr>
                <a:spLocks/>
              </p:cNvSpPr>
              <p:nvPr/>
            </p:nvSpPr>
            <p:spPr bwMode="auto">
              <a:xfrm>
                <a:off x="1190625" y="2736850"/>
                <a:ext cx="3573463" cy="320675"/>
              </a:xfrm>
              <a:custGeom>
                <a:avLst/>
                <a:gdLst>
                  <a:gd name="T0" fmla="*/ 103 w 2197"/>
                  <a:gd name="T1" fmla="*/ 104 h 197"/>
                  <a:gd name="T2" fmla="*/ 0 w 2197"/>
                  <a:gd name="T3" fmla="*/ 197 h 197"/>
                  <a:gd name="T4" fmla="*/ 104 w 2197"/>
                  <a:gd name="T5" fmla="*/ 178 h 197"/>
                  <a:gd name="T6" fmla="*/ 2196 w 2197"/>
                  <a:gd name="T7" fmla="*/ 191 h 197"/>
                  <a:gd name="T8" fmla="*/ 2197 w 2197"/>
                  <a:gd name="T9" fmla="*/ 188 h 197"/>
                  <a:gd name="T10" fmla="*/ 103 w 2197"/>
                  <a:gd name="T11" fmla="*/ 104 h 197"/>
                </a:gdLst>
                <a:ahLst/>
                <a:cxnLst>
                  <a:cxn ang="0">
                    <a:pos x="T0" y="T1"/>
                  </a:cxn>
                  <a:cxn ang="0">
                    <a:pos x="T2" y="T3"/>
                  </a:cxn>
                  <a:cxn ang="0">
                    <a:pos x="T4" y="T5"/>
                  </a:cxn>
                  <a:cxn ang="0">
                    <a:pos x="T6" y="T7"/>
                  </a:cxn>
                  <a:cxn ang="0">
                    <a:pos x="T8" y="T9"/>
                  </a:cxn>
                  <a:cxn ang="0">
                    <a:pos x="T10" y="T11"/>
                  </a:cxn>
                </a:cxnLst>
                <a:rect l="0" t="0" r="r" b="b"/>
                <a:pathLst>
                  <a:path w="2197" h="197">
                    <a:moveTo>
                      <a:pt x="103" y="104"/>
                    </a:moveTo>
                    <a:cubicBezTo>
                      <a:pt x="0" y="197"/>
                      <a:pt x="0" y="197"/>
                      <a:pt x="0" y="197"/>
                    </a:cubicBezTo>
                    <a:cubicBezTo>
                      <a:pt x="104" y="178"/>
                      <a:pt x="104" y="178"/>
                      <a:pt x="104" y="178"/>
                    </a:cubicBezTo>
                    <a:cubicBezTo>
                      <a:pt x="104" y="178"/>
                      <a:pt x="1177" y="87"/>
                      <a:pt x="2196" y="191"/>
                    </a:cubicBezTo>
                    <a:cubicBezTo>
                      <a:pt x="2196" y="190"/>
                      <a:pt x="2197" y="189"/>
                      <a:pt x="2197" y="188"/>
                    </a:cubicBezTo>
                    <a:cubicBezTo>
                      <a:pt x="1100" y="0"/>
                      <a:pt x="103" y="104"/>
                      <a:pt x="103" y="104"/>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9" name="Freeform 32"/>
              <p:cNvSpPr>
                <a:spLocks/>
              </p:cNvSpPr>
              <p:nvPr/>
            </p:nvSpPr>
            <p:spPr bwMode="auto">
              <a:xfrm>
                <a:off x="1281113" y="2735263"/>
                <a:ext cx="3489325" cy="307975"/>
              </a:xfrm>
              <a:custGeom>
                <a:avLst/>
                <a:gdLst>
                  <a:gd name="T0" fmla="*/ 2142 w 2146"/>
                  <a:gd name="T1" fmla="*/ 189 h 189"/>
                  <a:gd name="T2" fmla="*/ 2146 w 2146"/>
                  <a:gd name="T3" fmla="*/ 172 h 189"/>
                  <a:gd name="T4" fmla="*/ 2017 w 2146"/>
                  <a:gd name="T5" fmla="*/ 141 h 189"/>
                  <a:gd name="T6" fmla="*/ 96 w 2146"/>
                  <a:gd name="T7" fmla="*/ 49 h 189"/>
                  <a:gd name="T8" fmla="*/ 0 w 2146"/>
                  <a:gd name="T9" fmla="*/ 105 h 189"/>
                  <a:gd name="T10" fmla="*/ 48 w 2146"/>
                  <a:gd name="T11" fmla="*/ 105 h 189"/>
                  <a:gd name="T12" fmla="*/ 2142 w 2146"/>
                  <a:gd name="T13" fmla="*/ 189 h 189"/>
                </a:gdLst>
                <a:ahLst/>
                <a:cxnLst>
                  <a:cxn ang="0">
                    <a:pos x="T0" y="T1"/>
                  </a:cxn>
                  <a:cxn ang="0">
                    <a:pos x="T2" y="T3"/>
                  </a:cxn>
                  <a:cxn ang="0">
                    <a:pos x="T4" y="T5"/>
                  </a:cxn>
                  <a:cxn ang="0">
                    <a:pos x="T6" y="T7"/>
                  </a:cxn>
                  <a:cxn ang="0">
                    <a:pos x="T8" y="T9"/>
                  </a:cxn>
                  <a:cxn ang="0">
                    <a:pos x="T10" y="T11"/>
                  </a:cxn>
                  <a:cxn ang="0">
                    <a:pos x="T12" y="T13"/>
                  </a:cxn>
                </a:cxnLst>
                <a:rect l="0" t="0" r="r" b="b"/>
                <a:pathLst>
                  <a:path w="2146" h="189">
                    <a:moveTo>
                      <a:pt x="2142" y="189"/>
                    </a:moveTo>
                    <a:cubicBezTo>
                      <a:pt x="2144" y="184"/>
                      <a:pt x="2145" y="178"/>
                      <a:pt x="2146" y="172"/>
                    </a:cubicBezTo>
                    <a:cubicBezTo>
                      <a:pt x="2102" y="161"/>
                      <a:pt x="2060" y="151"/>
                      <a:pt x="2017" y="141"/>
                    </a:cubicBezTo>
                    <a:cubicBezTo>
                      <a:pt x="1219" y="0"/>
                      <a:pt x="96" y="49"/>
                      <a:pt x="96" y="49"/>
                    </a:cubicBezTo>
                    <a:cubicBezTo>
                      <a:pt x="0" y="105"/>
                      <a:pt x="0" y="105"/>
                      <a:pt x="0" y="105"/>
                    </a:cubicBezTo>
                    <a:cubicBezTo>
                      <a:pt x="48" y="105"/>
                      <a:pt x="48" y="105"/>
                      <a:pt x="48" y="105"/>
                    </a:cubicBezTo>
                    <a:cubicBezTo>
                      <a:pt x="48" y="105"/>
                      <a:pt x="1045" y="1"/>
                      <a:pt x="2142" y="189"/>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0" name="Freeform 29"/>
              <p:cNvSpPr>
                <a:spLocks/>
              </p:cNvSpPr>
              <p:nvPr/>
            </p:nvSpPr>
            <p:spPr bwMode="auto">
              <a:xfrm>
                <a:off x="1319213" y="2559050"/>
                <a:ext cx="3241675" cy="404813"/>
              </a:xfrm>
              <a:custGeom>
                <a:avLst/>
                <a:gdLst>
                  <a:gd name="T0" fmla="*/ 1993 w 1993"/>
                  <a:gd name="T1" fmla="*/ 249 h 249"/>
                  <a:gd name="T2" fmla="*/ 72 w 1993"/>
                  <a:gd name="T3" fmla="*/ 99 h 249"/>
                  <a:gd name="T4" fmla="*/ 0 w 1993"/>
                  <a:gd name="T5" fmla="*/ 157 h 249"/>
                  <a:gd name="T6" fmla="*/ 72 w 1993"/>
                  <a:gd name="T7" fmla="*/ 157 h 249"/>
                  <a:gd name="T8" fmla="*/ 1993 w 1993"/>
                  <a:gd name="T9" fmla="*/ 249 h 249"/>
                </a:gdLst>
                <a:ahLst/>
                <a:cxnLst>
                  <a:cxn ang="0">
                    <a:pos x="T0" y="T1"/>
                  </a:cxn>
                  <a:cxn ang="0">
                    <a:pos x="T2" y="T3"/>
                  </a:cxn>
                  <a:cxn ang="0">
                    <a:pos x="T4" y="T5"/>
                  </a:cxn>
                  <a:cxn ang="0">
                    <a:pos x="T6" y="T7"/>
                  </a:cxn>
                  <a:cxn ang="0">
                    <a:pos x="T8" y="T9"/>
                  </a:cxn>
                </a:cxnLst>
                <a:rect l="0" t="0" r="r" b="b"/>
                <a:pathLst>
                  <a:path w="1993" h="249">
                    <a:moveTo>
                      <a:pt x="1993" y="249"/>
                    </a:moveTo>
                    <a:cubicBezTo>
                      <a:pt x="924" y="0"/>
                      <a:pt x="72" y="99"/>
                      <a:pt x="72" y="99"/>
                    </a:cubicBezTo>
                    <a:cubicBezTo>
                      <a:pt x="0" y="157"/>
                      <a:pt x="0" y="157"/>
                      <a:pt x="0" y="157"/>
                    </a:cubicBezTo>
                    <a:cubicBezTo>
                      <a:pt x="72" y="157"/>
                      <a:pt x="72" y="157"/>
                      <a:pt x="72" y="157"/>
                    </a:cubicBezTo>
                    <a:cubicBezTo>
                      <a:pt x="72" y="157"/>
                      <a:pt x="1195" y="108"/>
                      <a:pt x="1993" y="249"/>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1" name="Freeform 27"/>
              <p:cNvSpPr>
                <a:spLocks/>
              </p:cNvSpPr>
              <p:nvPr/>
            </p:nvSpPr>
            <p:spPr bwMode="auto">
              <a:xfrm>
                <a:off x="1358900" y="2298700"/>
                <a:ext cx="3411538" cy="706438"/>
              </a:xfrm>
              <a:custGeom>
                <a:avLst/>
                <a:gdLst>
                  <a:gd name="T0" fmla="*/ 1969 w 2098"/>
                  <a:gd name="T1" fmla="*/ 409 h 434"/>
                  <a:gd name="T2" fmla="*/ 2098 w 2098"/>
                  <a:gd name="T3" fmla="*/ 434 h 434"/>
                  <a:gd name="T4" fmla="*/ 2087 w 2098"/>
                  <a:gd name="T5" fmla="*/ 405 h 434"/>
                  <a:gd name="T6" fmla="*/ 304 w 2098"/>
                  <a:gd name="T7" fmla="*/ 90 h 434"/>
                  <a:gd name="T8" fmla="*/ 0 w 2098"/>
                  <a:gd name="T9" fmla="*/ 259 h 434"/>
                  <a:gd name="T10" fmla="*/ 48 w 2098"/>
                  <a:gd name="T11" fmla="*/ 259 h 434"/>
                  <a:gd name="T12" fmla="*/ 1969 w 2098"/>
                  <a:gd name="T13" fmla="*/ 409 h 434"/>
                </a:gdLst>
                <a:ahLst/>
                <a:cxnLst>
                  <a:cxn ang="0">
                    <a:pos x="T0" y="T1"/>
                  </a:cxn>
                  <a:cxn ang="0">
                    <a:pos x="T2" y="T3"/>
                  </a:cxn>
                  <a:cxn ang="0">
                    <a:pos x="T4" y="T5"/>
                  </a:cxn>
                  <a:cxn ang="0">
                    <a:pos x="T6" y="T7"/>
                  </a:cxn>
                  <a:cxn ang="0">
                    <a:pos x="T8" y="T9"/>
                  </a:cxn>
                  <a:cxn ang="0">
                    <a:pos x="T10" y="T11"/>
                  </a:cxn>
                  <a:cxn ang="0">
                    <a:pos x="T12" y="T13"/>
                  </a:cxn>
                </a:cxnLst>
                <a:rect l="0" t="0" r="r" b="b"/>
                <a:pathLst>
                  <a:path w="2098" h="434">
                    <a:moveTo>
                      <a:pt x="1969" y="409"/>
                    </a:moveTo>
                    <a:cubicBezTo>
                      <a:pt x="2013" y="416"/>
                      <a:pt x="2056" y="425"/>
                      <a:pt x="2098" y="434"/>
                    </a:cubicBezTo>
                    <a:cubicBezTo>
                      <a:pt x="2098" y="424"/>
                      <a:pt x="2095" y="414"/>
                      <a:pt x="2087" y="405"/>
                    </a:cubicBezTo>
                    <a:cubicBezTo>
                      <a:pt x="1989" y="282"/>
                      <a:pt x="1583" y="0"/>
                      <a:pt x="304" y="90"/>
                    </a:cubicBezTo>
                    <a:cubicBezTo>
                      <a:pt x="0" y="259"/>
                      <a:pt x="0" y="259"/>
                      <a:pt x="0" y="259"/>
                    </a:cubicBezTo>
                    <a:cubicBezTo>
                      <a:pt x="48" y="259"/>
                      <a:pt x="48" y="259"/>
                      <a:pt x="48" y="259"/>
                    </a:cubicBezTo>
                    <a:cubicBezTo>
                      <a:pt x="48" y="259"/>
                      <a:pt x="900" y="160"/>
                      <a:pt x="1969" y="409"/>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38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2" name="Freeform 34"/>
              <p:cNvSpPr>
                <a:spLocks/>
              </p:cNvSpPr>
              <p:nvPr/>
            </p:nvSpPr>
            <p:spPr bwMode="auto">
              <a:xfrm>
                <a:off x="1436688" y="2146300"/>
                <a:ext cx="3495675" cy="841375"/>
              </a:xfrm>
              <a:custGeom>
                <a:avLst/>
                <a:gdLst>
                  <a:gd name="T0" fmla="*/ 0 w 2149"/>
                  <a:gd name="T1" fmla="*/ 221 h 517"/>
                  <a:gd name="T2" fmla="*/ 491 w 2149"/>
                  <a:gd name="T3" fmla="*/ 21 h 517"/>
                  <a:gd name="T4" fmla="*/ 2107 w 2149"/>
                  <a:gd name="T5" fmla="*/ 476 h 517"/>
                  <a:gd name="T6" fmla="*/ 2016 w 2149"/>
                  <a:gd name="T7" fmla="*/ 517 h 517"/>
                  <a:gd name="T8" fmla="*/ 0 w 2149"/>
                  <a:gd name="T9" fmla="*/ 221 h 517"/>
                </a:gdLst>
                <a:ahLst/>
                <a:cxnLst>
                  <a:cxn ang="0">
                    <a:pos x="T0" y="T1"/>
                  </a:cxn>
                  <a:cxn ang="0">
                    <a:pos x="T2" y="T3"/>
                  </a:cxn>
                  <a:cxn ang="0">
                    <a:pos x="T4" y="T5"/>
                  </a:cxn>
                  <a:cxn ang="0">
                    <a:pos x="T6" y="T7"/>
                  </a:cxn>
                  <a:cxn ang="0">
                    <a:pos x="T8" y="T9"/>
                  </a:cxn>
                </a:cxnLst>
                <a:rect l="0" t="0" r="r" b="b"/>
                <a:pathLst>
                  <a:path w="2149" h="517">
                    <a:moveTo>
                      <a:pt x="0" y="221"/>
                    </a:moveTo>
                    <a:cubicBezTo>
                      <a:pt x="0" y="221"/>
                      <a:pt x="329" y="42"/>
                      <a:pt x="491" y="21"/>
                    </a:cubicBezTo>
                    <a:cubicBezTo>
                      <a:pt x="652" y="0"/>
                      <a:pt x="1646" y="62"/>
                      <a:pt x="2107" y="476"/>
                    </a:cubicBezTo>
                    <a:cubicBezTo>
                      <a:pt x="2149" y="481"/>
                      <a:pt x="2012" y="513"/>
                      <a:pt x="2016" y="517"/>
                    </a:cubicBezTo>
                    <a:cubicBezTo>
                      <a:pt x="2016" y="517"/>
                      <a:pt x="1472" y="173"/>
                      <a:pt x="0" y="221"/>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38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3" name="Freeform 36"/>
              <p:cNvSpPr>
                <a:spLocks/>
              </p:cNvSpPr>
              <p:nvPr/>
            </p:nvSpPr>
            <p:spPr bwMode="auto">
              <a:xfrm>
                <a:off x="1482725" y="1897063"/>
                <a:ext cx="3333750" cy="1047750"/>
              </a:xfrm>
              <a:custGeom>
                <a:avLst/>
                <a:gdLst>
                  <a:gd name="T0" fmla="*/ 2043 w 2050"/>
                  <a:gd name="T1" fmla="*/ 633 h 644"/>
                  <a:gd name="T2" fmla="*/ 442 w 2050"/>
                  <a:gd name="T3" fmla="*/ 32 h 644"/>
                  <a:gd name="T4" fmla="*/ 0 w 2050"/>
                  <a:gd name="T5" fmla="*/ 267 h 644"/>
                  <a:gd name="T6" fmla="*/ 2011 w 2050"/>
                  <a:gd name="T7" fmla="*/ 644 h 644"/>
                  <a:gd name="T8" fmla="*/ 2043 w 2050"/>
                  <a:gd name="T9" fmla="*/ 633 h 644"/>
                </a:gdLst>
                <a:ahLst/>
                <a:cxnLst>
                  <a:cxn ang="0">
                    <a:pos x="T0" y="T1"/>
                  </a:cxn>
                  <a:cxn ang="0">
                    <a:pos x="T2" y="T3"/>
                  </a:cxn>
                  <a:cxn ang="0">
                    <a:pos x="T4" y="T5"/>
                  </a:cxn>
                  <a:cxn ang="0">
                    <a:pos x="T6" y="T7"/>
                  </a:cxn>
                  <a:cxn ang="0">
                    <a:pos x="T8" y="T9"/>
                  </a:cxn>
                </a:cxnLst>
                <a:rect l="0" t="0" r="r" b="b"/>
                <a:pathLst>
                  <a:path w="2050" h="644">
                    <a:moveTo>
                      <a:pt x="2043" y="633"/>
                    </a:moveTo>
                    <a:cubicBezTo>
                      <a:pt x="1952" y="556"/>
                      <a:pt x="1221" y="0"/>
                      <a:pt x="442" y="32"/>
                    </a:cubicBezTo>
                    <a:cubicBezTo>
                      <a:pt x="0" y="267"/>
                      <a:pt x="0" y="267"/>
                      <a:pt x="0" y="267"/>
                    </a:cubicBezTo>
                    <a:cubicBezTo>
                      <a:pt x="0" y="267"/>
                      <a:pt x="1085" y="129"/>
                      <a:pt x="2011" y="644"/>
                    </a:cubicBezTo>
                    <a:cubicBezTo>
                      <a:pt x="2011" y="644"/>
                      <a:pt x="2050" y="639"/>
                      <a:pt x="2043" y="633"/>
                    </a:cubicBezTo>
                    <a:close/>
                  </a:path>
                </a:pathLst>
              </a:custGeom>
              <a:gradFill>
                <a:gsLst>
                  <a:gs pos="24000">
                    <a:srgbClr val="E6E6E6">
                      <a:lumMod val="0"/>
                      <a:lumOff val="100000"/>
                    </a:srgbClr>
                  </a:gs>
                  <a:gs pos="95000">
                    <a:srgbClr val="AFAFAF">
                      <a:lumMod val="55000"/>
                      <a:lumOff val="45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4" name="Freeform 38"/>
              <p:cNvSpPr>
                <a:spLocks/>
              </p:cNvSpPr>
              <p:nvPr/>
            </p:nvSpPr>
            <p:spPr bwMode="auto">
              <a:xfrm>
                <a:off x="1600200" y="1612900"/>
                <a:ext cx="3248025" cy="1292225"/>
              </a:xfrm>
              <a:custGeom>
                <a:avLst/>
                <a:gdLst>
                  <a:gd name="T0" fmla="*/ 1949 w 1997"/>
                  <a:gd name="T1" fmla="*/ 788 h 795"/>
                  <a:gd name="T2" fmla="*/ 1997 w 1997"/>
                  <a:gd name="T3" fmla="*/ 795 h 795"/>
                  <a:gd name="T4" fmla="*/ 414 w 1997"/>
                  <a:gd name="T5" fmla="*/ 97 h 795"/>
                  <a:gd name="T6" fmla="*/ 0 w 1997"/>
                  <a:gd name="T7" fmla="*/ 314 h 795"/>
                  <a:gd name="T8" fmla="*/ 1949 w 1997"/>
                  <a:gd name="T9" fmla="*/ 788 h 795"/>
                </a:gdLst>
                <a:ahLst/>
                <a:cxnLst>
                  <a:cxn ang="0">
                    <a:pos x="T0" y="T1"/>
                  </a:cxn>
                  <a:cxn ang="0">
                    <a:pos x="T2" y="T3"/>
                  </a:cxn>
                  <a:cxn ang="0">
                    <a:pos x="T4" y="T5"/>
                  </a:cxn>
                  <a:cxn ang="0">
                    <a:pos x="T6" y="T7"/>
                  </a:cxn>
                  <a:cxn ang="0">
                    <a:pos x="T8" y="T9"/>
                  </a:cxn>
                </a:cxnLst>
                <a:rect l="0" t="0" r="r" b="b"/>
                <a:pathLst>
                  <a:path w="1997" h="795">
                    <a:moveTo>
                      <a:pt x="1949" y="788"/>
                    </a:moveTo>
                    <a:cubicBezTo>
                      <a:pt x="1961" y="795"/>
                      <a:pt x="1984" y="788"/>
                      <a:pt x="1997" y="795"/>
                    </a:cubicBezTo>
                    <a:cubicBezTo>
                      <a:pt x="1997" y="795"/>
                      <a:pt x="1561" y="0"/>
                      <a:pt x="414" y="97"/>
                    </a:cubicBezTo>
                    <a:cubicBezTo>
                      <a:pt x="0" y="314"/>
                      <a:pt x="0" y="314"/>
                      <a:pt x="0" y="314"/>
                    </a:cubicBezTo>
                    <a:cubicBezTo>
                      <a:pt x="0" y="314"/>
                      <a:pt x="817" y="156"/>
                      <a:pt x="1949" y="788"/>
                    </a:cubicBezTo>
                    <a:close/>
                  </a:path>
                </a:pathLst>
              </a:custGeom>
              <a:gradFill flip="none" rotWithShape="1">
                <a:gsLst>
                  <a:gs pos="0">
                    <a:srgbClr val="E6E6E6">
                      <a:lumMod val="0"/>
                      <a:lumOff val="100000"/>
                    </a:srgbClr>
                  </a:gs>
                  <a:gs pos="95000">
                    <a:srgbClr val="AFAFAF">
                      <a:lumMod val="37000"/>
                      <a:lumOff val="63000"/>
                    </a:srgbClr>
                  </a:gs>
                </a:gsLst>
                <a:lin ang="2700000" scaled="1"/>
                <a:tileRec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5" name="Freeform 42"/>
              <p:cNvSpPr>
                <a:spLocks/>
              </p:cNvSpPr>
              <p:nvPr/>
            </p:nvSpPr>
            <p:spPr bwMode="auto">
              <a:xfrm>
                <a:off x="1728788" y="1130300"/>
                <a:ext cx="3119438" cy="1774825"/>
              </a:xfrm>
              <a:custGeom>
                <a:avLst/>
                <a:gdLst>
                  <a:gd name="T0" fmla="*/ 484 w 1918"/>
                  <a:gd name="T1" fmla="*/ 14 h 1092"/>
                  <a:gd name="T2" fmla="*/ 1918 w 1918"/>
                  <a:gd name="T3" fmla="*/ 781 h 1092"/>
                  <a:gd name="T4" fmla="*/ 1918 w 1918"/>
                  <a:gd name="T5" fmla="*/ 1092 h 1092"/>
                  <a:gd name="T6" fmla="*/ 0 w 1918"/>
                  <a:gd name="T7" fmla="*/ 231 h 1092"/>
                  <a:gd name="T8" fmla="*/ 484 w 1918"/>
                  <a:gd name="T9" fmla="*/ 14 h 1092"/>
                </a:gdLst>
                <a:ahLst/>
                <a:cxnLst>
                  <a:cxn ang="0">
                    <a:pos x="T0" y="T1"/>
                  </a:cxn>
                  <a:cxn ang="0">
                    <a:pos x="T2" y="T3"/>
                  </a:cxn>
                  <a:cxn ang="0">
                    <a:pos x="T4" y="T5"/>
                  </a:cxn>
                  <a:cxn ang="0">
                    <a:pos x="T6" y="T7"/>
                  </a:cxn>
                  <a:cxn ang="0">
                    <a:pos x="T8" y="T9"/>
                  </a:cxn>
                </a:cxnLst>
                <a:rect l="0" t="0" r="r" b="b"/>
                <a:pathLst>
                  <a:path w="1918" h="1092">
                    <a:moveTo>
                      <a:pt x="484" y="14"/>
                    </a:moveTo>
                    <a:cubicBezTo>
                      <a:pt x="484" y="14"/>
                      <a:pt x="1227" y="0"/>
                      <a:pt x="1918" y="781"/>
                    </a:cubicBezTo>
                    <a:cubicBezTo>
                      <a:pt x="1918" y="1092"/>
                      <a:pt x="1918" y="1092"/>
                      <a:pt x="1918" y="1092"/>
                    </a:cubicBezTo>
                    <a:cubicBezTo>
                      <a:pt x="1918" y="1092"/>
                      <a:pt x="1033" y="224"/>
                      <a:pt x="0" y="231"/>
                    </a:cubicBezTo>
                    <a:lnTo>
                      <a:pt x="484" y="14"/>
                    </a:lnTo>
                    <a:close/>
                  </a:path>
                </a:pathLst>
              </a:custGeom>
              <a:gradFill flip="none" rotWithShape="1">
                <a:gsLst>
                  <a:gs pos="0">
                    <a:srgbClr val="E6E6E6">
                      <a:lumMod val="0"/>
                      <a:lumOff val="100000"/>
                    </a:srgbClr>
                  </a:gs>
                  <a:gs pos="100000">
                    <a:srgbClr val="AFAFAF">
                      <a:lumMod val="79000"/>
                      <a:lumOff val="21000"/>
                    </a:srgbClr>
                  </a:gs>
                  <a:gs pos="85000">
                    <a:srgbClr val="AFAFAF">
                      <a:lumMod val="22000"/>
                      <a:lumOff val="78000"/>
                    </a:srgbClr>
                  </a:gs>
                </a:gsLst>
                <a:lin ang="0" scaled="1"/>
                <a:tileRec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6" name="Freeform 40"/>
              <p:cNvSpPr>
                <a:spLocks/>
              </p:cNvSpPr>
              <p:nvPr/>
            </p:nvSpPr>
            <p:spPr bwMode="auto">
              <a:xfrm>
                <a:off x="1054100" y="3022600"/>
                <a:ext cx="7556500" cy="242888"/>
              </a:xfrm>
              <a:custGeom>
                <a:avLst/>
                <a:gdLst>
                  <a:gd name="T0" fmla="*/ 4760 w 4760"/>
                  <a:gd name="T1" fmla="*/ 153 h 153"/>
                  <a:gd name="T2" fmla="*/ 2380 w 4760"/>
                  <a:gd name="T3" fmla="*/ 43 h 153"/>
                  <a:gd name="T4" fmla="*/ 0 w 4760"/>
                  <a:gd name="T5" fmla="*/ 153 h 153"/>
                  <a:gd name="T6" fmla="*/ 110 w 4760"/>
                  <a:gd name="T7" fmla="*/ 89 h 153"/>
                  <a:gd name="T8" fmla="*/ 2401 w 4760"/>
                  <a:gd name="T9" fmla="*/ 0 h 153"/>
                  <a:gd name="T10" fmla="*/ 4646 w 4760"/>
                  <a:gd name="T11" fmla="*/ 89 h 153"/>
                  <a:gd name="T12" fmla="*/ 4760 w 4760"/>
                  <a:gd name="T13" fmla="*/ 153 h 153"/>
                </a:gdLst>
                <a:ahLst/>
                <a:cxnLst>
                  <a:cxn ang="0">
                    <a:pos x="T0" y="T1"/>
                  </a:cxn>
                  <a:cxn ang="0">
                    <a:pos x="T2" y="T3"/>
                  </a:cxn>
                  <a:cxn ang="0">
                    <a:pos x="T4" y="T5"/>
                  </a:cxn>
                  <a:cxn ang="0">
                    <a:pos x="T6" y="T7"/>
                  </a:cxn>
                  <a:cxn ang="0">
                    <a:pos x="T8" y="T9"/>
                  </a:cxn>
                  <a:cxn ang="0">
                    <a:pos x="T10" y="T11"/>
                  </a:cxn>
                  <a:cxn ang="0">
                    <a:pos x="T12" y="T13"/>
                  </a:cxn>
                </a:cxnLst>
                <a:rect l="0" t="0" r="r" b="b"/>
                <a:pathLst>
                  <a:path w="4760" h="153">
                    <a:moveTo>
                      <a:pt x="4760" y="153"/>
                    </a:moveTo>
                    <a:lnTo>
                      <a:pt x="2380" y="43"/>
                    </a:lnTo>
                    <a:lnTo>
                      <a:pt x="0" y="153"/>
                    </a:lnTo>
                    <a:lnTo>
                      <a:pt x="110" y="89"/>
                    </a:lnTo>
                    <a:lnTo>
                      <a:pt x="2401" y="0"/>
                    </a:lnTo>
                    <a:lnTo>
                      <a:pt x="4646" y="89"/>
                    </a:lnTo>
                    <a:lnTo>
                      <a:pt x="4760" y="153"/>
                    </a:lnTo>
                    <a:close/>
                  </a:path>
                </a:pathLst>
              </a:custGeom>
              <a:solidFill>
                <a:schemeClr val="accent1"/>
              </a:solidFill>
              <a:ln w="44450" cap="flat">
                <a:noFill/>
                <a:prstDash val="solid"/>
                <a:miter lim="800000"/>
                <a:headEnd/>
                <a:tailEnd/>
              </a:ln>
              <a:effectLst>
                <a:outerShdw blurRad="50800" dist="127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7" name="Freeform 43"/>
              <p:cNvSpPr>
                <a:spLocks/>
              </p:cNvSpPr>
              <p:nvPr/>
            </p:nvSpPr>
            <p:spPr bwMode="auto">
              <a:xfrm>
                <a:off x="4489450" y="3025775"/>
                <a:ext cx="719138" cy="182563"/>
              </a:xfrm>
              <a:custGeom>
                <a:avLst/>
                <a:gdLst>
                  <a:gd name="T0" fmla="*/ 0 w 442"/>
                  <a:gd name="T1" fmla="*/ 0 h 112"/>
                  <a:gd name="T2" fmla="*/ 221 w 442"/>
                  <a:gd name="T3" fmla="*/ 98 h 112"/>
                  <a:gd name="T4" fmla="*/ 442 w 442"/>
                  <a:gd name="T5" fmla="*/ 0 h 112"/>
                  <a:gd name="T6" fmla="*/ 0 w 442"/>
                  <a:gd name="T7" fmla="*/ 0 h 112"/>
                </a:gdLst>
                <a:ahLst/>
                <a:cxnLst>
                  <a:cxn ang="0">
                    <a:pos x="T0" y="T1"/>
                  </a:cxn>
                  <a:cxn ang="0">
                    <a:pos x="T2" y="T3"/>
                  </a:cxn>
                  <a:cxn ang="0">
                    <a:pos x="T4" y="T5"/>
                  </a:cxn>
                  <a:cxn ang="0">
                    <a:pos x="T6" y="T7"/>
                  </a:cxn>
                </a:cxnLst>
                <a:rect l="0" t="0" r="r" b="b"/>
                <a:pathLst>
                  <a:path w="442" h="112">
                    <a:moveTo>
                      <a:pt x="0" y="0"/>
                    </a:moveTo>
                    <a:cubicBezTo>
                      <a:pt x="0" y="54"/>
                      <a:pt x="99" y="98"/>
                      <a:pt x="221" y="98"/>
                    </a:cubicBezTo>
                    <a:cubicBezTo>
                      <a:pt x="343" y="98"/>
                      <a:pt x="442" y="54"/>
                      <a:pt x="442" y="0"/>
                    </a:cubicBezTo>
                    <a:cubicBezTo>
                      <a:pt x="193" y="112"/>
                      <a:pt x="0" y="0"/>
                      <a:pt x="0" y="0"/>
                    </a:cubicBezTo>
                    <a:close/>
                  </a:path>
                </a:pathLst>
              </a:custGeom>
              <a:solidFill>
                <a:schemeClr val="accent1"/>
              </a:solidFill>
              <a:ln w="444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8" name="Freeform 44"/>
              <p:cNvSpPr>
                <a:spLocks/>
              </p:cNvSpPr>
              <p:nvPr/>
            </p:nvSpPr>
            <p:spPr bwMode="auto">
              <a:xfrm>
                <a:off x="4489450" y="2865438"/>
                <a:ext cx="719138" cy="342900"/>
              </a:xfrm>
              <a:custGeom>
                <a:avLst/>
                <a:gdLst>
                  <a:gd name="T0" fmla="*/ 221 w 442"/>
                  <a:gd name="T1" fmla="*/ 0 h 211"/>
                  <a:gd name="T2" fmla="*/ 0 w 442"/>
                  <a:gd name="T3" fmla="*/ 99 h 211"/>
                  <a:gd name="T4" fmla="*/ 442 w 442"/>
                  <a:gd name="T5" fmla="*/ 99 h 211"/>
                  <a:gd name="T6" fmla="*/ 221 w 442"/>
                  <a:gd name="T7" fmla="*/ 0 h 211"/>
                </a:gdLst>
                <a:ahLst/>
                <a:cxnLst>
                  <a:cxn ang="0">
                    <a:pos x="T0" y="T1"/>
                  </a:cxn>
                  <a:cxn ang="0">
                    <a:pos x="T2" y="T3"/>
                  </a:cxn>
                  <a:cxn ang="0">
                    <a:pos x="T4" y="T5"/>
                  </a:cxn>
                  <a:cxn ang="0">
                    <a:pos x="T6" y="T7"/>
                  </a:cxn>
                </a:cxnLst>
                <a:rect l="0" t="0" r="r" b="b"/>
                <a:pathLst>
                  <a:path w="442" h="211">
                    <a:moveTo>
                      <a:pt x="221" y="0"/>
                    </a:moveTo>
                    <a:cubicBezTo>
                      <a:pt x="99" y="0"/>
                      <a:pt x="0" y="44"/>
                      <a:pt x="0" y="99"/>
                    </a:cubicBezTo>
                    <a:cubicBezTo>
                      <a:pt x="0" y="99"/>
                      <a:pt x="193" y="211"/>
                      <a:pt x="442" y="99"/>
                    </a:cubicBezTo>
                    <a:cubicBezTo>
                      <a:pt x="442" y="44"/>
                      <a:pt x="343" y="0"/>
                      <a:pt x="221" y="0"/>
                    </a:cubicBezTo>
                    <a:close/>
                  </a:path>
                </a:pathLst>
              </a:custGeom>
              <a:gradFill flip="none" rotWithShape="1">
                <a:gsLst>
                  <a:gs pos="0">
                    <a:srgbClr val="000000">
                      <a:lumMod val="0"/>
                    </a:srgbClr>
                  </a:gs>
                  <a:gs pos="100000">
                    <a:srgbClr val="AFAFAF">
                      <a:lumMod val="47000"/>
                    </a:srgbClr>
                  </a:gs>
                </a:gsLst>
                <a:lin ang="16200000" scaled="1"/>
                <a:tileRect/>
              </a:gradFill>
              <a:ln w="44450" cap="flat">
                <a:noFill/>
                <a:prstDash val="solid"/>
                <a:miter lim="800000"/>
                <a:headEnd/>
                <a:tailEnd/>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sp>
        <p:nvSpPr>
          <p:cNvPr id="39" name="Rechteck 216"/>
          <p:cNvSpPr/>
          <p:nvPr/>
        </p:nvSpPr>
        <p:spPr bwMode="gray">
          <a:xfrm>
            <a:off x="388935" y="1020762"/>
            <a:ext cx="8450265" cy="3420594"/>
          </a:xfrm>
          <a:prstGeom prst="rect">
            <a:avLst/>
          </a:prstGeom>
        </p:spPr>
        <p:txBody>
          <a:bodyPr wrap="square" lIns="72000" tIns="0" rIns="180000" bIns="0">
            <a:noAutofit/>
          </a:bodyPr>
          <a:lstStyle/>
          <a:p>
            <a:pPr algn="just"/>
            <a:r>
              <a:rPr lang="el-GR" sz="1400" dirty="0" smtClean="0"/>
              <a:t>Όσο τα εμπόδια αυτά εξακολουθούν να υπάρχουν και να γίνονται πιο «ψηλά» είναι αλήθεια ότι οι επιχειρήσεις θα βρίσκονται σε ένα συνεχή αγώνα για να ανταποκριθούν στις υποχρεώσεις τους . Για το 2016 , </a:t>
            </a:r>
            <a:r>
              <a:rPr lang="el-GR" sz="1400" b="1" dirty="0" smtClean="0"/>
              <a:t>το 52</a:t>
            </a:r>
            <a:r>
              <a:rPr lang="el-GR" sz="1400" dirty="0" smtClean="0"/>
              <a:t>% των ερωτηθέντων θεωρεί ότι θα ανταποκρίνεται </a:t>
            </a:r>
            <a:r>
              <a:rPr lang="el-GR" sz="1400" b="1" dirty="0" smtClean="0"/>
              <a:t>πολύ δύσκολα και δύσκολα </a:t>
            </a:r>
            <a:r>
              <a:rPr lang="el-GR" sz="1400" dirty="0" smtClean="0"/>
              <a:t>στις υποχρεώσεις τους. Οι εμπορικές επιχειρήσεις αλλά και γενικότερα οι μικρές θα αντιμετωπίσουν τις περισσότερες δυσκολίες. </a:t>
            </a:r>
          </a:p>
          <a:p>
            <a:pPr algn="just"/>
            <a:endParaRPr lang="el-GR" sz="1400" dirty="0"/>
          </a:p>
          <a:p>
            <a:pPr algn="just"/>
            <a:r>
              <a:rPr lang="el-GR" sz="1400" dirty="0" smtClean="0"/>
              <a:t>Ήδη πολλές επιχειρήσεις (κυρίως οι μικρότερες) πληρώνουν κάποιες υποχρεώσεις τους κατά προτεραιότητα.  Για τις περισσότερες, </a:t>
            </a:r>
            <a:r>
              <a:rPr lang="el-GR" sz="1400" b="1" dirty="0" smtClean="0"/>
              <a:t>η μισθοδοσία (37%), η εφορία (34%) </a:t>
            </a:r>
            <a:r>
              <a:rPr lang="el-GR" sz="1400" dirty="0" smtClean="0"/>
              <a:t>και </a:t>
            </a:r>
            <a:r>
              <a:rPr lang="el-GR" sz="1400" b="1" dirty="0" smtClean="0"/>
              <a:t>οι ασφαλιστικοί οργανισμοί (14%) </a:t>
            </a:r>
            <a:r>
              <a:rPr lang="el-GR" sz="1400" dirty="0" smtClean="0"/>
              <a:t>έρχονται πρώτοι στη λίστα των υποχρεώσεων. Επίσης οι προμηθευτές είναι πιο σημαντικοί για τις εμπορικές και τις μεγάλες επιχειρήσεις. </a:t>
            </a:r>
          </a:p>
          <a:p>
            <a:pPr algn="just"/>
            <a:endParaRPr lang="el-GR" sz="1400" dirty="0"/>
          </a:p>
          <a:p>
            <a:pPr algn="just"/>
            <a:r>
              <a:rPr lang="el-GR" sz="1400" dirty="0" smtClean="0"/>
              <a:t>Όσο αφορά στο προσωπικό, σύμφωνα με τα στελέχη των επιχειρήσεων, η νέα χρονιά δεν αναμένεται να είναι πολύ διαφορετική από την προηγούμενη. Το βασικό χαρακτηριστικό είναι η στασιμότητα. Αυτό αποκτά διαφορετική βαρύτητα αν αναλογιστούμε ότι κάποιες επιχειρήσεις ήδη στο θέμα του προσωπικού λειτουργούν οριακά. Ωστόσο είναι αισιόδοξο  που ένα  28% θεωρεί ότι το έμφυχο δυναμικό τους θα αυξηθεί μέσα στο 2016, ισοσκελίζοντας κάπως τις απώλειες των εργασιακών θέσεων.</a:t>
            </a:r>
            <a:endParaRPr lang="de-DE" sz="1400" dirty="0"/>
          </a:p>
        </p:txBody>
      </p:sp>
    </p:spTree>
    <p:extLst>
      <p:ext uri="{BB962C8B-B14F-4D97-AF65-F5344CB8AC3E}">
        <p14:creationId xmlns:p14="http://schemas.microsoft.com/office/powerpoint/2010/main" val="3372204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5344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Συμπεράσματα (3)</a:t>
            </a:r>
            <a:endParaRPr lang="en-US" dirty="0"/>
          </a:p>
        </p:txBody>
      </p:sp>
      <p:grpSp>
        <p:nvGrpSpPr>
          <p:cNvPr id="15" name="Gruppieren 9"/>
          <p:cNvGrpSpPr/>
          <p:nvPr/>
        </p:nvGrpSpPr>
        <p:grpSpPr>
          <a:xfrm>
            <a:off x="765969" y="4785110"/>
            <a:ext cx="7612062" cy="2181529"/>
            <a:chOff x="324550" y="3638608"/>
            <a:chExt cx="8639174" cy="3050610"/>
          </a:xfrm>
        </p:grpSpPr>
        <p:sp>
          <p:nvSpPr>
            <p:cNvPr id="17" name="Ellipse 10"/>
            <p:cNvSpPr/>
            <p:nvPr/>
          </p:nvSpPr>
          <p:spPr bwMode="gray">
            <a:xfrm>
              <a:off x="324550" y="5885617"/>
              <a:ext cx="8639174" cy="803601"/>
            </a:xfrm>
            <a:prstGeom prst="ellipse">
              <a:avLst/>
            </a:prstGeom>
            <a:gradFill flip="none" rotWithShape="1">
              <a:gsLst>
                <a:gs pos="0">
                  <a:srgbClr val="000000">
                    <a:alpha val="40000"/>
                  </a:srgbClr>
                </a:gs>
                <a:gs pos="100000">
                  <a:srgbClr val="000000">
                    <a:alpha val="0"/>
                  </a:srgbClr>
                </a:gs>
              </a:gsLst>
              <a:path path="shape">
                <a:fillToRect l="50000" t="50000" r="50000" b="50000"/>
              </a:path>
              <a:tileRect/>
            </a:gradFill>
            <a:ln w="12700">
              <a:noFill/>
              <a:round/>
              <a:headEnd/>
              <a:tailEnd/>
            </a:ln>
          </p:spPr>
          <p:txBody>
            <a:bodyPr rtlCol="0" anchor="ctr"/>
            <a:lstStyle/>
            <a:p>
              <a:pPr algn="ctr"/>
              <a:endParaRPr lang="de-DE" dirty="0">
                <a:solidFill>
                  <a:prstClr val="black"/>
                </a:solidFill>
              </a:endParaRPr>
            </a:p>
          </p:txBody>
        </p:sp>
        <p:grpSp>
          <p:nvGrpSpPr>
            <p:cNvPr id="18" name="Gruppieren 11"/>
            <p:cNvGrpSpPr/>
            <p:nvPr/>
          </p:nvGrpSpPr>
          <p:grpSpPr>
            <a:xfrm>
              <a:off x="865887" y="3638608"/>
              <a:ext cx="7556500" cy="2135188"/>
              <a:chOff x="1054100" y="1130300"/>
              <a:chExt cx="7556500" cy="2135188"/>
            </a:xfrm>
          </p:grpSpPr>
          <p:sp>
            <p:nvSpPr>
              <p:cNvPr id="19" name="Freeform 25"/>
              <p:cNvSpPr>
                <a:spLocks/>
              </p:cNvSpPr>
              <p:nvPr/>
            </p:nvSpPr>
            <p:spPr bwMode="auto">
              <a:xfrm>
                <a:off x="4992688" y="2917825"/>
                <a:ext cx="3446463" cy="263525"/>
              </a:xfrm>
              <a:custGeom>
                <a:avLst/>
                <a:gdLst>
                  <a:gd name="T0" fmla="*/ 0 w 2119"/>
                  <a:gd name="T1" fmla="*/ 69 h 162"/>
                  <a:gd name="T2" fmla="*/ 2119 w 2119"/>
                  <a:gd name="T3" fmla="*/ 162 h 162"/>
                  <a:gd name="T4" fmla="*/ 2057 w 2119"/>
                  <a:gd name="T5" fmla="*/ 67 h 162"/>
                  <a:gd name="T6" fmla="*/ 0 w 2119"/>
                  <a:gd name="T7" fmla="*/ 69 h 162"/>
                </a:gdLst>
                <a:ahLst/>
                <a:cxnLst>
                  <a:cxn ang="0">
                    <a:pos x="T0" y="T1"/>
                  </a:cxn>
                  <a:cxn ang="0">
                    <a:pos x="T2" y="T3"/>
                  </a:cxn>
                  <a:cxn ang="0">
                    <a:pos x="T4" y="T5"/>
                  </a:cxn>
                  <a:cxn ang="0">
                    <a:pos x="T6" y="T7"/>
                  </a:cxn>
                </a:cxnLst>
                <a:rect l="0" t="0" r="r" b="b"/>
                <a:pathLst>
                  <a:path w="2119" h="162">
                    <a:moveTo>
                      <a:pt x="0" y="69"/>
                    </a:moveTo>
                    <a:cubicBezTo>
                      <a:pt x="2119" y="162"/>
                      <a:pt x="2119" y="162"/>
                      <a:pt x="2119" y="162"/>
                    </a:cubicBezTo>
                    <a:cubicBezTo>
                      <a:pt x="2057" y="67"/>
                      <a:pt x="2057" y="67"/>
                      <a:pt x="2057" y="67"/>
                    </a:cubicBezTo>
                    <a:cubicBezTo>
                      <a:pt x="2057" y="67"/>
                      <a:pt x="1052" y="0"/>
                      <a:pt x="0" y="69"/>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0" name="Freeform 31"/>
              <p:cNvSpPr>
                <a:spLocks/>
              </p:cNvSpPr>
              <p:nvPr/>
            </p:nvSpPr>
            <p:spPr bwMode="auto">
              <a:xfrm>
                <a:off x="1250950" y="2878138"/>
                <a:ext cx="3511550" cy="268288"/>
              </a:xfrm>
              <a:custGeom>
                <a:avLst/>
                <a:gdLst>
                  <a:gd name="T0" fmla="*/ 67 w 2159"/>
                  <a:gd name="T1" fmla="*/ 91 h 165"/>
                  <a:gd name="T2" fmla="*/ 0 w 2159"/>
                  <a:gd name="T3" fmla="*/ 165 h 165"/>
                  <a:gd name="T4" fmla="*/ 2153 w 2159"/>
                  <a:gd name="T5" fmla="*/ 115 h 165"/>
                  <a:gd name="T6" fmla="*/ 2159 w 2159"/>
                  <a:gd name="T7" fmla="*/ 104 h 165"/>
                  <a:gd name="T8" fmla="*/ 67 w 2159"/>
                  <a:gd name="T9" fmla="*/ 91 h 165"/>
                </a:gdLst>
                <a:ahLst/>
                <a:cxnLst>
                  <a:cxn ang="0">
                    <a:pos x="T0" y="T1"/>
                  </a:cxn>
                  <a:cxn ang="0">
                    <a:pos x="T2" y="T3"/>
                  </a:cxn>
                  <a:cxn ang="0">
                    <a:pos x="T4" y="T5"/>
                  </a:cxn>
                  <a:cxn ang="0">
                    <a:pos x="T6" y="T7"/>
                  </a:cxn>
                  <a:cxn ang="0">
                    <a:pos x="T8" y="T9"/>
                  </a:cxn>
                </a:cxnLst>
                <a:rect l="0" t="0" r="r" b="b"/>
                <a:pathLst>
                  <a:path w="2159" h="165">
                    <a:moveTo>
                      <a:pt x="67" y="91"/>
                    </a:moveTo>
                    <a:cubicBezTo>
                      <a:pt x="0" y="165"/>
                      <a:pt x="0" y="165"/>
                      <a:pt x="0" y="165"/>
                    </a:cubicBezTo>
                    <a:cubicBezTo>
                      <a:pt x="2153" y="115"/>
                      <a:pt x="2153" y="115"/>
                      <a:pt x="2153" y="115"/>
                    </a:cubicBezTo>
                    <a:cubicBezTo>
                      <a:pt x="2153" y="115"/>
                      <a:pt x="2156" y="111"/>
                      <a:pt x="2159" y="104"/>
                    </a:cubicBezTo>
                    <a:cubicBezTo>
                      <a:pt x="1140" y="0"/>
                      <a:pt x="67" y="91"/>
                      <a:pt x="67" y="91"/>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1" name="Freeform 26"/>
              <p:cNvSpPr>
                <a:spLocks/>
              </p:cNvSpPr>
              <p:nvPr/>
            </p:nvSpPr>
            <p:spPr bwMode="auto">
              <a:xfrm>
                <a:off x="4921250" y="2719388"/>
                <a:ext cx="3584575" cy="327025"/>
              </a:xfrm>
              <a:custGeom>
                <a:avLst/>
                <a:gdLst>
                  <a:gd name="T0" fmla="*/ 2116 w 2204"/>
                  <a:gd name="T1" fmla="*/ 144 h 201"/>
                  <a:gd name="T2" fmla="*/ 53 w 2204"/>
                  <a:gd name="T3" fmla="*/ 160 h 201"/>
                  <a:gd name="T4" fmla="*/ 0 w 2204"/>
                  <a:gd name="T5" fmla="*/ 189 h 201"/>
                  <a:gd name="T6" fmla="*/ 44 w 2204"/>
                  <a:gd name="T7" fmla="*/ 191 h 201"/>
                  <a:gd name="T8" fmla="*/ 2101 w 2204"/>
                  <a:gd name="T9" fmla="*/ 189 h 201"/>
                  <a:gd name="T10" fmla="*/ 2204 w 2204"/>
                  <a:gd name="T11" fmla="*/ 201 h 201"/>
                  <a:gd name="T12" fmla="*/ 2116 w 2204"/>
                  <a:gd name="T13" fmla="*/ 144 h 201"/>
                </a:gdLst>
                <a:ahLst/>
                <a:cxnLst>
                  <a:cxn ang="0">
                    <a:pos x="T0" y="T1"/>
                  </a:cxn>
                  <a:cxn ang="0">
                    <a:pos x="T2" y="T3"/>
                  </a:cxn>
                  <a:cxn ang="0">
                    <a:pos x="T4" y="T5"/>
                  </a:cxn>
                  <a:cxn ang="0">
                    <a:pos x="T6" y="T7"/>
                  </a:cxn>
                  <a:cxn ang="0">
                    <a:pos x="T8" y="T9"/>
                  </a:cxn>
                  <a:cxn ang="0">
                    <a:pos x="T10" y="T11"/>
                  </a:cxn>
                  <a:cxn ang="0">
                    <a:pos x="T12" y="T13"/>
                  </a:cxn>
                </a:cxnLst>
                <a:rect l="0" t="0" r="r" b="b"/>
                <a:pathLst>
                  <a:path w="2204" h="201">
                    <a:moveTo>
                      <a:pt x="2116" y="144"/>
                    </a:moveTo>
                    <a:cubicBezTo>
                      <a:pt x="2116" y="143"/>
                      <a:pt x="1506" y="0"/>
                      <a:pt x="53" y="160"/>
                    </a:cubicBezTo>
                    <a:cubicBezTo>
                      <a:pt x="18" y="178"/>
                      <a:pt x="0" y="189"/>
                      <a:pt x="0" y="189"/>
                    </a:cubicBezTo>
                    <a:cubicBezTo>
                      <a:pt x="44" y="191"/>
                      <a:pt x="44" y="191"/>
                      <a:pt x="44" y="191"/>
                    </a:cubicBezTo>
                    <a:cubicBezTo>
                      <a:pt x="1096" y="122"/>
                      <a:pt x="2101" y="189"/>
                      <a:pt x="2101" y="189"/>
                    </a:cubicBezTo>
                    <a:cubicBezTo>
                      <a:pt x="2204" y="201"/>
                      <a:pt x="2204" y="201"/>
                      <a:pt x="2204" y="201"/>
                    </a:cubicBezTo>
                    <a:lnTo>
                      <a:pt x="2116" y="144"/>
                    </a:ln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2" name="Freeform 24"/>
              <p:cNvSpPr>
                <a:spLocks/>
              </p:cNvSpPr>
              <p:nvPr/>
            </p:nvSpPr>
            <p:spPr bwMode="auto">
              <a:xfrm>
                <a:off x="5008563" y="2257425"/>
                <a:ext cx="3424238" cy="722313"/>
              </a:xfrm>
              <a:custGeom>
                <a:avLst/>
                <a:gdLst>
                  <a:gd name="T0" fmla="*/ 2063 w 2106"/>
                  <a:gd name="T1" fmla="*/ 428 h 444"/>
                  <a:gd name="T2" fmla="*/ 2056 w 2106"/>
                  <a:gd name="T3" fmla="*/ 423 h 444"/>
                  <a:gd name="T4" fmla="*/ 2106 w 2106"/>
                  <a:gd name="T5" fmla="*/ 399 h 444"/>
                  <a:gd name="T6" fmla="*/ 2006 w 2106"/>
                  <a:gd name="T7" fmla="*/ 340 h 444"/>
                  <a:gd name="T8" fmla="*/ 0 w 2106"/>
                  <a:gd name="T9" fmla="*/ 444 h 444"/>
                  <a:gd name="T10" fmla="*/ 2063 w 2106"/>
                  <a:gd name="T11" fmla="*/ 428 h 444"/>
                </a:gdLst>
                <a:ahLst/>
                <a:cxnLst>
                  <a:cxn ang="0">
                    <a:pos x="T0" y="T1"/>
                  </a:cxn>
                  <a:cxn ang="0">
                    <a:pos x="T2" y="T3"/>
                  </a:cxn>
                  <a:cxn ang="0">
                    <a:pos x="T4" y="T5"/>
                  </a:cxn>
                  <a:cxn ang="0">
                    <a:pos x="T6" y="T7"/>
                  </a:cxn>
                  <a:cxn ang="0">
                    <a:pos x="T8" y="T9"/>
                  </a:cxn>
                  <a:cxn ang="0">
                    <a:pos x="T10" y="T11"/>
                  </a:cxn>
                </a:cxnLst>
                <a:rect l="0" t="0" r="r" b="b"/>
                <a:pathLst>
                  <a:path w="2106" h="444">
                    <a:moveTo>
                      <a:pt x="2063" y="428"/>
                    </a:moveTo>
                    <a:cubicBezTo>
                      <a:pt x="2056" y="423"/>
                      <a:pt x="2056" y="423"/>
                      <a:pt x="2056" y="423"/>
                    </a:cubicBezTo>
                    <a:cubicBezTo>
                      <a:pt x="2106" y="399"/>
                      <a:pt x="2106" y="399"/>
                      <a:pt x="2106" y="399"/>
                    </a:cubicBezTo>
                    <a:cubicBezTo>
                      <a:pt x="2006" y="340"/>
                      <a:pt x="2006" y="340"/>
                      <a:pt x="2006" y="340"/>
                    </a:cubicBezTo>
                    <a:cubicBezTo>
                      <a:pt x="1003" y="0"/>
                      <a:pt x="208" y="339"/>
                      <a:pt x="0" y="444"/>
                    </a:cubicBezTo>
                    <a:cubicBezTo>
                      <a:pt x="1453" y="284"/>
                      <a:pt x="2063" y="427"/>
                      <a:pt x="2063" y="428"/>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3" name="Freeform 33"/>
              <p:cNvSpPr>
                <a:spLocks/>
              </p:cNvSpPr>
              <p:nvPr/>
            </p:nvSpPr>
            <p:spPr bwMode="auto">
              <a:xfrm>
                <a:off x="4927600" y="2419350"/>
                <a:ext cx="3455988" cy="603250"/>
              </a:xfrm>
              <a:custGeom>
                <a:avLst/>
                <a:gdLst>
                  <a:gd name="T0" fmla="*/ 29 w 2124"/>
                  <a:gd name="T1" fmla="*/ 325 h 371"/>
                  <a:gd name="T2" fmla="*/ 1761 w 2124"/>
                  <a:gd name="T3" fmla="*/ 0 h 371"/>
                  <a:gd name="T4" fmla="*/ 2124 w 2124"/>
                  <a:gd name="T5" fmla="*/ 223 h 371"/>
                  <a:gd name="T6" fmla="*/ 37 w 2124"/>
                  <a:gd name="T7" fmla="*/ 371 h 371"/>
                  <a:gd name="T8" fmla="*/ 29 w 2124"/>
                  <a:gd name="T9" fmla="*/ 325 h 371"/>
                </a:gdLst>
                <a:ahLst/>
                <a:cxnLst>
                  <a:cxn ang="0">
                    <a:pos x="T0" y="T1"/>
                  </a:cxn>
                  <a:cxn ang="0">
                    <a:pos x="T2" y="T3"/>
                  </a:cxn>
                  <a:cxn ang="0">
                    <a:pos x="T4" y="T5"/>
                  </a:cxn>
                  <a:cxn ang="0">
                    <a:pos x="T6" y="T7"/>
                  </a:cxn>
                  <a:cxn ang="0">
                    <a:pos x="T8" y="T9"/>
                  </a:cxn>
                </a:cxnLst>
                <a:rect l="0" t="0" r="r" b="b"/>
                <a:pathLst>
                  <a:path w="2124" h="371">
                    <a:moveTo>
                      <a:pt x="29" y="325"/>
                    </a:moveTo>
                    <a:cubicBezTo>
                      <a:pt x="132" y="243"/>
                      <a:pt x="547" y="58"/>
                      <a:pt x="1761" y="0"/>
                    </a:cubicBezTo>
                    <a:cubicBezTo>
                      <a:pt x="2124" y="223"/>
                      <a:pt x="2124" y="223"/>
                      <a:pt x="2124" y="223"/>
                    </a:cubicBezTo>
                    <a:cubicBezTo>
                      <a:pt x="2124" y="223"/>
                      <a:pt x="656" y="43"/>
                      <a:pt x="37" y="371"/>
                    </a:cubicBezTo>
                    <a:cubicBezTo>
                      <a:pt x="37" y="371"/>
                      <a:pt x="0" y="348"/>
                      <a:pt x="29" y="325"/>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4" name="Freeform 35"/>
              <p:cNvSpPr>
                <a:spLocks/>
              </p:cNvSpPr>
              <p:nvPr/>
            </p:nvSpPr>
            <p:spPr bwMode="auto">
              <a:xfrm>
                <a:off x="4886325" y="2190750"/>
                <a:ext cx="3355975" cy="766763"/>
              </a:xfrm>
              <a:custGeom>
                <a:avLst/>
                <a:gdLst>
                  <a:gd name="T0" fmla="*/ 20 w 2064"/>
                  <a:gd name="T1" fmla="*/ 452 h 472"/>
                  <a:gd name="T2" fmla="*/ 1767 w 2064"/>
                  <a:gd name="T3" fmla="*/ 42 h 472"/>
                  <a:gd name="T4" fmla="*/ 2064 w 2064"/>
                  <a:gd name="T5" fmla="*/ 198 h 472"/>
                  <a:gd name="T6" fmla="*/ 57 w 2064"/>
                  <a:gd name="T7" fmla="*/ 472 h 472"/>
                  <a:gd name="T8" fmla="*/ 20 w 2064"/>
                  <a:gd name="T9" fmla="*/ 452 h 472"/>
                </a:gdLst>
                <a:ahLst/>
                <a:cxnLst>
                  <a:cxn ang="0">
                    <a:pos x="T0" y="T1"/>
                  </a:cxn>
                  <a:cxn ang="0">
                    <a:pos x="T2" y="T3"/>
                  </a:cxn>
                  <a:cxn ang="0">
                    <a:pos x="T4" y="T5"/>
                  </a:cxn>
                  <a:cxn ang="0">
                    <a:pos x="T6" y="T7"/>
                  </a:cxn>
                  <a:cxn ang="0">
                    <a:pos x="T8" y="T9"/>
                  </a:cxn>
                </a:cxnLst>
                <a:rect l="0" t="0" r="r" b="b"/>
                <a:pathLst>
                  <a:path w="2064" h="472">
                    <a:moveTo>
                      <a:pt x="20" y="452"/>
                    </a:moveTo>
                    <a:cubicBezTo>
                      <a:pt x="142" y="352"/>
                      <a:pt x="719" y="0"/>
                      <a:pt x="1767" y="42"/>
                    </a:cubicBezTo>
                    <a:cubicBezTo>
                      <a:pt x="2064" y="198"/>
                      <a:pt x="2064" y="198"/>
                      <a:pt x="2064" y="198"/>
                    </a:cubicBezTo>
                    <a:cubicBezTo>
                      <a:pt x="2064" y="198"/>
                      <a:pt x="796" y="57"/>
                      <a:pt x="57" y="472"/>
                    </a:cubicBezTo>
                    <a:cubicBezTo>
                      <a:pt x="57" y="472"/>
                      <a:pt x="0" y="468"/>
                      <a:pt x="20" y="452"/>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5" name="Freeform 37"/>
              <p:cNvSpPr>
                <a:spLocks/>
              </p:cNvSpPr>
              <p:nvPr/>
            </p:nvSpPr>
            <p:spPr bwMode="auto">
              <a:xfrm>
                <a:off x="4848225" y="1995488"/>
                <a:ext cx="3360738" cy="969963"/>
              </a:xfrm>
              <a:custGeom>
                <a:avLst/>
                <a:gdLst>
                  <a:gd name="T0" fmla="*/ 34 w 2066"/>
                  <a:gd name="T1" fmla="*/ 580 h 597"/>
                  <a:gd name="T2" fmla="*/ 2066 w 2066"/>
                  <a:gd name="T3" fmla="*/ 235 h 597"/>
                  <a:gd name="T4" fmla="*/ 1534 w 2066"/>
                  <a:gd name="T5" fmla="*/ 0 h 597"/>
                  <a:gd name="T6" fmla="*/ 0 w 2066"/>
                  <a:gd name="T7" fmla="*/ 584 h 597"/>
                  <a:gd name="T8" fmla="*/ 34 w 2066"/>
                  <a:gd name="T9" fmla="*/ 580 h 597"/>
                </a:gdLst>
                <a:ahLst/>
                <a:cxnLst>
                  <a:cxn ang="0">
                    <a:pos x="T0" y="T1"/>
                  </a:cxn>
                  <a:cxn ang="0">
                    <a:pos x="T2" y="T3"/>
                  </a:cxn>
                  <a:cxn ang="0">
                    <a:pos x="T4" y="T5"/>
                  </a:cxn>
                  <a:cxn ang="0">
                    <a:pos x="T6" y="T7"/>
                  </a:cxn>
                  <a:cxn ang="0">
                    <a:pos x="T8" y="T9"/>
                  </a:cxn>
                </a:cxnLst>
                <a:rect l="0" t="0" r="r" b="b"/>
                <a:pathLst>
                  <a:path w="2066" h="597">
                    <a:moveTo>
                      <a:pt x="34" y="580"/>
                    </a:moveTo>
                    <a:cubicBezTo>
                      <a:pt x="197" y="488"/>
                      <a:pt x="825" y="177"/>
                      <a:pt x="2066" y="235"/>
                    </a:cubicBezTo>
                    <a:cubicBezTo>
                      <a:pt x="1534" y="0"/>
                      <a:pt x="1534" y="0"/>
                      <a:pt x="1534" y="0"/>
                    </a:cubicBezTo>
                    <a:cubicBezTo>
                      <a:pt x="1534" y="0"/>
                      <a:pt x="408" y="124"/>
                      <a:pt x="0" y="584"/>
                    </a:cubicBezTo>
                    <a:cubicBezTo>
                      <a:pt x="0" y="584"/>
                      <a:pt x="4" y="597"/>
                      <a:pt x="34" y="580"/>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6" name="Freeform 39"/>
              <p:cNvSpPr>
                <a:spLocks/>
              </p:cNvSpPr>
              <p:nvPr/>
            </p:nvSpPr>
            <p:spPr bwMode="auto">
              <a:xfrm>
                <a:off x="4848225" y="1668463"/>
                <a:ext cx="3276600" cy="1276350"/>
              </a:xfrm>
              <a:custGeom>
                <a:avLst/>
                <a:gdLst>
                  <a:gd name="T0" fmla="*/ 0 w 2014"/>
                  <a:gd name="T1" fmla="*/ 785 h 785"/>
                  <a:gd name="T2" fmla="*/ 2014 w 2014"/>
                  <a:gd name="T3" fmla="*/ 343 h 785"/>
                  <a:gd name="T4" fmla="*/ 1555 w 2014"/>
                  <a:gd name="T5" fmla="*/ 0 h 785"/>
                  <a:gd name="T6" fmla="*/ 0 w 2014"/>
                  <a:gd name="T7" fmla="*/ 785 h 785"/>
                </a:gdLst>
                <a:ahLst/>
                <a:cxnLst>
                  <a:cxn ang="0">
                    <a:pos x="T0" y="T1"/>
                  </a:cxn>
                  <a:cxn ang="0">
                    <a:pos x="T2" y="T3"/>
                  </a:cxn>
                  <a:cxn ang="0">
                    <a:pos x="T4" y="T5"/>
                  </a:cxn>
                  <a:cxn ang="0">
                    <a:pos x="T6" y="T7"/>
                  </a:cxn>
                </a:cxnLst>
                <a:rect l="0" t="0" r="r" b="b"/>
                <a:pathLst>
                  <a:path w="2014" h="785">
                    <a:moveTo>
                      <a:pt x="0" y="785"/>
                    </a:moveTo>
                    <a:cubicBezTo>
                      <a:pt x="0" y="785"/>
                      <a:pt x="788" y="187"/>
                      <a:pt x="2014" y="343"/>
                    </a:cubicBezTo>
                    <a:cubicBezTo>
                      <a:pt x="1555" y="0"/>
                      <a:pt x="1555" y="0"/>
                      <a:pt x="1555" y="0"/>
                    </a:cubicBezTo>
                    <a:cubicBezTo>
                      <a:pt x="1555" y="0"/>
                      <a:pt x="197" y="42"/>
                      <a:pt x="0" y="785"/>
                    </a:cubicBezTo>
                    <a:close/>
                  </a:path>
                </a:pathLst>
              </a:custGeom>
              <a:gradFill flip="none" rotWithShape="1">
                <a:gsLst>
                  <a:gs pos="0">
                    <a:srgbClr val="E6E6E6">
                      <a:lumMod val="0"/>
                      <a:lumOff val="100000"/>
                    </a:srgbClr>
                  </a:gs>
                  <a:gs pos="100000">
                    <a:srgbClr val="AFAFAF">
                      <a:lumMod val="22000"/>
                      <a:lumOff val="78000"/>
                    </a:srgbClr>
                  </a:gs>
                </a:gsLst>
                <a:lin ang="81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7" name="Freeform 41"/>
              <p:cNvSpPr>
                <a:spLocks/>
              </p:cNvSpPr>
              <p:nvPr/>
            </p:nvSpPr>
            <p:spPr bwMode="auto">
              <a:xfrm>
                <a:off x="4848225" y="1382713"/>
                <a:ext cx="3170238" cy="1522413"/>
              </a:xfrm>
              <a:custGeom>
                <a:avLst/>
                <a:gdLst>
                  <a:gd name="T0" fmla="*/ 0 w 1949"/>
                  <a:gd name="T1" fmla="*/ 937 h 937"/>
                  <a:gd name="T2" fmla="*/ 0 w 1949"/>
                  <a:gd name="T3" fmla="*/ 619 h 937"/>
                  <a:gd name="T4" fmla="*/ 1486 w 1949"/>
                  <a:gd name="T5" fmla="*/ 49 h 937"/>
                  <a:gd name="T6" fmla="*/ 1949 w 1949"/>
                  <a:gd name="T7" fmla="*/ 360 h 937"/>
                  <a:gd name="T8" fmla="*/ 0 w 1949"/>
                  <a:gd name="T9" fmla="*/ 937 h 937"/>
                </a:gdLst>
                <a:ahLst/>
                <a:cxnLst>
                  <a:cxn ang="0">
                    <a:pos x="T0" y="T1"/>
                  </a:cxn>
                  <a:cxn ang="0">
                    <a:pos x="T2" y="T3"/>
                  </a:cxn>
                  <a:cxn ang="0">
                    <a:pos x="T4" y="T5"/>
                  </a:cxn>
                  <a:cxn ang="0">
                    <a:pos x="T6" y="T7"/>
                  </a:cxn>
                  <a:cxn ang="0">
                    <a:pos x="T8" y="T9"/>
                  </a:cxn>
                </a:cxnLst>
                <a:rect l="0" t="0" r="r" b="b"/>
                <a:pathLst>
                  <a:path w="1949" h="937">
                    <a:moveTo>
                      <a:pt x="0" y="937"/>
                    </a:moveTo>
                    <a:cubicBezTo>
                      <a:pt x="0" y="619"/>
                      <a:pt x="0" y="619"/>
                      <a:pt x="0" y="619"/>
                    </a:cubicBezTo>
                    <a:cubicBezTo>
                      <a:pt x="0" y="619"/>
                      <a:pt x="632" y="0"/>
                      <a:pt x="1486" y="49"/>
                    </a:cubicBezTo>
                    <a:cubicBezTo>
                      <a:pt x="1949" y="360"/>
                      <a:pt x="1949" y="360"/>
                      <a:pt x="1949" y="360"/>
                    </a:cubicBezTo>
                    <a:cubicBezTo>
                      <a:pt x="1949" y="360"/>
                      <a:pt x="725" y="318"/>
                      <a:pt x="0" y="937"/>
                    </a:cubicBezTo>
                    <a:close/>
                  </a:path>
                </a:pathLst>
              </a:custGeom>
              <a:gradFill flip="none" rotWithShape="1">
                <a:gsLst>
                  <a:gs pos="0">
                    <a:srgbClr val="E6E6E6">
                      <a:lumMod val="0"/>
                      <a:lumOff val="100000"/>
                    </a:srgbClr>
                  </a:gs>
                  <a:gs pos="100000">
                    <a:srgbClr val="AFAFAF">
                      <a:lumMod val="95000"/>
                    </a:srgbClr>
                  </a:gs>
                  <a:gs pos="85000">
                    <a:srgbClr val="AFAFAF">
                      <a:lumMod val="22000"/>
                      <a:lumOff val="78000"/>
                    </a:srgbClr>
                  </a:gs>
                </a:gsLst>
                <a:lin ang="10800000" scaled="1"/>
                <a:tileRect/>
              </a:gradFill>
              <a:ln w="44450" cap="flat">
                <a:noFill/>
                <a:prstDash val="solid"/>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8" name="Freeform 30"/>
              <p:cNvSpPr>
                <a:spLocks/>
              </p:cNvSpPr>
              <p:nvPr/>
            </p:nvSpPr>
            <p:spPr bwMode="auto">
              <a:xfrm>
                <a:off x="1190625" y="2736850"/>
                <a:ext cx="3573463" cy="320675"/>
              </a:xfrm>
              <a:custGeom>
                <a:avLst/>
                <a:gdLst>
                  <a:gd name="T0" fmla="*/ 103 w 2197"/>
                  <a:gd name="T1" fmla="*/ 104 h 197"/>
                  <a:gd name="T2" fmla="*/ 0 w 2197"/>
                  <a:gd name="T3" fmla="*/ 197 h 197"/>
                  <a:gd name="T4" fmla="*/ 104 w 2197"/>
                  <a:gd name="T5" fmla="*/ 178 h 197"/>
                  <a:gd name="T6" fmla="*/ 2196 w 2197"/>
                  <a:gd name="T7" fmla="*/ 191 h 197"/>
                  <a:gd name="T8" fmla="*/ 2197 w 2197"/>
                  <a:gd name="T9" fmla="*/ 188 h 197"/>
                  <a:gd name="T10" fmla="*/ 103 w 2197"/>
                  <a:gd name="T11" fmla="*/ 104 h 197"/>
                </a:gdLst>
                <a:ahLst/>
                <a:cxnLst>
                  <a:cxn ang="0">
                    <a:pos x="T0" y="T1"/>
                  </a:cxn>
                  <a:cxn ang="0">
                    <a:pos x="T2" y="T3"/>
                  </a:cxn>
                  <a:cxn ang="0">
                    <a:pos x="T4" y="T5"/>
                  </a:cxn>
                  <a:cxn ang="0">
                    <a:pos x="T6" y="T7"/>
                  </a:cxn>
                  <a:cxn ang="0">
                    <a:pos x="T8" y="T9"/>
                  </a:cxn>
                  <a:cxn ang="0">
                    <a:pos x="T10" y="T11"/>
                  </a:cxn>
                </a:cxnLst>
                <a:rect l="0" t="0" r="r" b="b"/>
                <a:pathLst>
                  <a:path w="2197" h="197">
                    <a:moveTo>
                      <a:pt x="103" y="104"/>
                    </a:moveTo>
                    <a:cubicBezTo>
                      <a:pt x="0" y="197"/>
                      <a:pt x="0" y="197"/>
                      <a:pt x="0" y="197"/>
                    </a:cubicBezTo>
                    <a:cubicBezTo>
                      <a:pt x="104" y="178"/>
                      <a:pt x="104" y="178"/>
                      <a:pt x="104" y="178"/>
                    </a:cubicBezTo>
                    <a:cubicBezTo>
                      <a:pt x="104" y="178"/>
                      <a:pt x="1177" y="87"/>
                      <a:pt x="2196" y="191"/>
                    </a:cubicBezTo>
                    <a:cubicBezTo>
                      <a:pt x="2196" y="190"/>
                      <a:pt x="2197" y="189"/>
                      <a:pt x="2197" y="188"/>
                    </a:cubicBezTo>
                    <a:cubicBezTo>
                      <a:pt x="1100" y="0"/>
                      <a:pt x="103" y="104"/>
                      <a:pt x="103" y="104"/>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9" name="Freeform 32"/>
              <p:cNvSpPr>
                <a:spLocks/>
              </p:cNvSpPr>
              <p:nvPr/>
            </p:nvSpPr>
            <p:spPr bwMode="auto">
              <a:xfrm>
                <a:off x="1281113" y="2735263"/>
                <a:ext cx="3489325" cy="307975"/>
              </a:xfrm>
              <a:custGeom>
                <a:avLst/>
                <a:gdLst>
                  <a:gd name="T0" fmla="*/ 2142 w 2146"/>
                  <a:gd name="T1" fmla="*/ 189 h 189"/>
                  <a:gd name="T2" fmla="*/ 2146 w 2146"/>
                  <a:gd name="T3" fmla="*/ 172 h 189"/>
                  <a:gd name="T4" fmla="*/ 2017 w 2146"/>
                  <a:gd name="T5" fmla="*/ 141 h 189"/>
                  <a:gd name="T6" fmla="*/ 96 w 2146"/>
                  <a:gd name="T7" fmla="*/ 49 h 189"/>
                  <a:gd name="T8" fmla="*/ 0 w 2146"/>
                  <a:gd name="T9" fmla="*/ 105 h 189"/>
                  <a:gd name="T10" fmla="*/ 48 w 2146"/>
                  <a:gd name="T11" fmla="*/ 105 h 189"/>
                  <a:gd name="T12" fmla="*/ 2142 w 2146"/>
                  <a:gd name="T13" fmla="*/ 189 h 189"/>
                </a:gdLst>
                <a:ahLst/>
                <a:cxnLst>
                  <a:cxn ang="0">
                    <a:pos x="T0" y="T1"/>
                  </a:cxn>
                  <a:cxn ang="0">
                    <a:pos x="T2" y="T3"/>
                  </a:cxn>
                  <a:cxn ang="0">
                    <a:pos x="T4" y="T5"/>
                  </a:cxn>
                  <a:cxn ang="0">
                    <a:pos x="T6" y="T7"/>
                  </a:cxn>
                  <a:cxn ang="0">
                    <a:pos x="T8" y="T9"/>
                  </a:cxn>
                  <a:cxn ang="0">
                    <a:pos x="T10" y="T11"/>
                  </a:cxn>
                  <a:cxn ang="0">
                    <a:pos x="T12" y="T13"/>
                  </a:cxn>
                </a:cxnLst>
                <a:rect l="0" t="0" r="r" b="b"/>
                <a:pathLst>
                  <a:path w="2146" h="189">
                    <a:moveTo>
                      <a:pt x="2142" y="189"/>
                    </a:moveTo>
                    <a:cubicBezTo>
                      <a:pt x="2144" y="184"/>
                      <a:pt x="2145" y="178"/>
                      <a:pt x="2146" y="172"/>
                    </a:cubicBezTo>
                    <a:cubicBezTo>
                      <a:pt x="2102" y="161"/>
                      <a:pt x="2060" y="151"/>
                      <a:pt x="2017" y="141"/>
                    </a:cubicBezTo>
                    <a:cubicBezTo>
                      <a:pt x="1219" y="0"/>
                      <a:pt x="96" y="49"/>
                      <a:pt x="96" y="49"/>
                    </a:cubicBezTo>
                    <a:cubicBezTo>
                      <a:pt x="0" y="105"/>
                      <a:pt x="0" y="105"/>
                      <a:pt x="0" y="105"/>
                    </a:cubicBezTo>
                    <a:cubicBezTo>
                      <a:pt x="48" y="105"/>
                      <a:pt x="48" y="105"/>
                      <a:pt x="48" y="105"/>
                    </a:cubicBezTo>
                    <a:cubicBezTo>
                      <a:pt x="48" y="105"/>
                      <a:pt x="1045" y="1"/>
                      <a:pt x="2142" y="189"/>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0" name="Freeform 29"/>
              <p:cNvSpPr>
                <a:spLocks/>
              </p:cNvSpPr>
              <p:nvPr/>
            </p:nvSpPr>
            <p:spPr bwMode="auto">
              <a:xfrm>
                <a:off x="1319213" y="2559050"/>
                <a:ext cx="3241675" cy="404813"/>
              </a:xfrm>
              <a:custGeom>
                <a:avLst/>
                <a:gdLst>
                  <a:gd name="T0" fmla="*/ 1993 w 1993"/>
                  <a:gd name="T1" fmla="*/ 249 h 249"/>
                  <a:gd name="T2" fmla="*/ 72 w 1993"/>
                  <a:gd name="T3" fmla="*/ 99 h 249"/>
                  <a:gd name="T4" fmla="*/ 0 w 1993"/>
                  <a:gd name="T5" fmla="*/ 157 h 249"/>
                  <a:gd name="T6" fmla="*/ 72 w 1993"/>
                  <a:gd name="T7" fmla="*/ 157 h 249"/>
                  <a:gd name="T8" fmla="*/ 1993 w 1993"/>
                  <a:gd name="T9" fmla="*/ 249 h 249"/>
                </a:gdLst>
                <a:ahLst/>
                <a:cxnLst>
                  <a:cxn ang="0">
                    <a:pos x="T0" y="T1"/>
                  </a:cxn>
                  <a:cxn ang="0">
                    <a:pos x="T2" y="T3"/>
                  </a:cxn>
                  <a:cxn ang="0">
                    <a:pos x="T4" y="T5"/>
                  </a:cxn>
                  <a:cxn ang="0">
                    <a:pos x="T6" y="T7"/>
                  </a:cxn>
                  <a:cxn ang="0">
                    <a:pos x="T8" y="T9"/>
                  </a:cxn>
                </a:cxnLst>
                <a:rect l="0" t="0" r="r" b="b"/>
                <a:pathLst>
                  <a:path w="1993" h="249">
                    <a:moveTo>
                      <a:pt x="1993" y="249"/>
                    </a:moveTo>
                    <a:cubicBezTo>
                      <a:pt x="924" y="0"/>
                      <a:pt x="72" y="99"/>
                      <a:pt x="72" y="99"/>
                    </a:cubicBezTo>
                    <a:cubicBezTo>
                      <a:pt x="0" y="157"/>
                      <a:pt x="0" y="157"/>
                      <a:pt x="0" y="157"/>
                    </a:cubicBezTo>
                    <a:cubicBezTo>
                      <a:pt x="72" y="157"/>
                      <a:pt x="72" y="157"/>
                      <a:pt x="72" y="157"/>
                    </a:cubicBezTo>
                    <a:cubicBezTo>
                      <a:pt x="72" y="157"/>
                      <a:pt x="1195" y="108"/>
                      <a:pt x="1993" y="249"/>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1" name="Freeform 27"/>
              <p:cNvSpPr>
                <a:spLocks/>
              </p:cNvSpPr>
              <p:nvPr/>
            </p:nvSpPr>
            <p:spPr bwMode="auto">
              <a:xfrm>
                <a:off x="1358900" y="2298700"/>
                <a:ext cx="3411538" cy="706438"/>
              </a:xfrm>
              <a:custGeom>
                <a:avLst/>
                <a:gdLst>
                  <a:gd name="T0" fmla="*/ 1969 w 2098"/>
                  <a:gd name="T1" fmla="*/ 409 h 434"/>
                  <a:gd name="T2" fmla="*/ 2098 w 2098"/>
                  <a:gd name="T3" fmla="*/ 434 h 434"/>
                  <a:gd name="T4" fmla="*/ 2087 w 2098"/>
                  <a:gd name="T5" fmla="*/ 405 h 434"/>
                  <a:gd name="T6" fmla="*/ 304 w 2098"/>
                  <a:gd name="T7" fmla="*/ 90 h 434"/>
                  <a:gd name="T8" fmla="*/ 0 w 2098"/>
                  <a:gd name="T9" fmla="*/ 259 h 434"/>
                  <a:gd name="T10" fmla="*/ 48 w 2098"/>
                  <a:gd name="T11" fmla="*/ 259 h 434"/>
                  <a:gd name="T12" fmla="*/ 1969 w 2098"/>
                  <a:gd name="T13" fmla="*/ 409 h 434"/>
                </a:gdLst>
                <a:ahLst/>
                <a:cxnLst>
                  <a:cxn ang="0">
                    <a:pos x="T0" y="T1"/>
                  </a:cxn>
                  <a:cxn ang="0">
                    <a:pos x="T2" y="T3"/>
                  </a:cxn>
                  <a:cxn ang="0">
                    <a:pos x="T4" y="T5"/>
                  </a:cxn>
                  <a:cxn ang="0">
                    <a:pos x="T6" y="T7"/>
                  </a:cxn>
                  <a:cxn ang="0">
                    <a:pos x="T8" y="T9"/>
                  </a:cxn>
                  <a:cxn ang="0">
                    <a:pos x="T10" y="T11"/>
                  </a:cxn>
                  <a:cxn ang="0">
                    <a:pos x="T12" y="T13"/>
                  </a:cxn>
                </a:cxnLst>
                <a:rect l="0" t="0" r="r" b="b"/>
                <a:pathLst>
                  <a:path w="2098" h="434">
                    <a:moveTo>
                      <a:pt x="1969" y="409"/>
                    </a:moveTo>
                    <a:cubicBezTo>
                      <a:pt x="2013" y="416"/>
                      <a:pt x="2056" y="425"/>
                      <a:pt x="2098" y="434"/>
                    </a:cubicBezTo>
                    <a:cubicBezTo>
                      <a:pt x="2098" y="424"/>
                      <a:pt x="2095" y="414"/>
                      <a:pt x="2087" y="405"/>
                    </a:cubicBezTo>
                    <a:cubicBezTo>
                      <a:pt x="1989" y="282"/>
                      <a:pt x="1583" y="0"/>
                      <a:pt x="304" y="90"/>
                    </a:cubicBezTo>
                    <a:cubicBezTo>
                      <a:pt x="0" y="259"/>
                      <a:pt x="0" y="259"/>
                      <a:pt x="0" y="259"/>
                    </a:cubicBezTo>
                    <a:cubicBezTo>
                      <a:pt x="48" y="259"/>
                      <a:pt x="48" y="259"/>
                      <a:pt x="48" y="259"/>
                    </a:cubicBezTo>
                    <a:cubicBezTo>
                      <a:pt x="48" y="259"/>
                      <a:pt x="900" y="160"/>
                      <a:pt x="1969" y="409"/>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38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2" name="Freeform 34"/>
              <p:cNvSpPr>
                <a:spLocks/>
              </p:cNvSpPr>
              <p:nvPr/>
            </p:nvSpPr>
            <p:spPr bwMode="auto">
              <a:xfrm>
                <a:off x="1436688" y="2146300"/>
                <a:ext cx="3495675" cy="841375"/>
              </a:xfrm>
              <a:custGeom>
                <a:avLst/>
                <a:gdLst>
                  <a:gd name="T0" fmla="*/ 0 w 2149"/>
                  <a:gd name="T1" fmla="*/ 221 h 517"/>
                  <a:gd name="T2" fmla="*/ 491 w 2149"/>
                  <a:gd name="T3" fmla="*/ 21 h 517"/>
                  <a:gd name="T4" fmla="*/ 2107 w 2149"/>
                  <a:gd name="T5" fmla="*/ 476 h 517"/>
                  <a:gd name="T6" fmla="*/ 2016 w 2149"/>
                  <a:gd name="T7" fmla="*/ 517 h 517"/>
                  <a:gd name="T8" fmla="*/ 0 w 2149"/>
                  <a:gd name="T9" fmla="*/ 221 h 517"/>
                </a:gdLst>
                <a:ahLst/>
                <a:cxnLst>
                  <a:cxn ang="0">
                    <a:pos x="T0" y="T1"/>
                  </a:cxn>
                  <a:cxn ang="0">
                    <a:pos x="T2" y="T3"/>
                  </a:cxn>
                  <a:cxn ang="0">
                    <a:pos x="T4" y="T5"/>
                  </a:cxn>
                  <a:cxn ang="0">
                    <a:pos x="T6" y="T7"/>
                  </a:cxn>
                  <a:cxn ang="0">
                    <a:pos x="T8" y="T9"/>
                  </a:cxn>
                </a:cxnLst>
                <a:rect l="0" t="0" r="r" b="b"/>
                <a:pathLst>
                  <a:path w="2149" h="517">
                    <a:moveTo>
                      <a:pt x="0" y="221"/>
                    </a:moveTo>
                    <a:cubicBezTo>
                      <a:pt x="0" y="221"/>
                      <a:pt x="329" y="42"/>
                      <a:pt x="491" y="21"/>
                    </a:cubicBezTo>
                    <a:cubicBezTo>
                      <a:pt x="652" y="0"/>
                      <a:pt x="1646" y="62"/>
                      <a:pt x="2107" y="476"/>
                    </a:cubicBezTo>
                    <a:cubicBezTo>
                      <a:pt x="2149" y="481"/>
                      <a:pt x="2012" y="513"/>
                      <a:pt x="2016" y="517"/>
                    </a:cubicBezTo>
                    <a:cubicBezTo>
                      <a:pt x="2016" y="517"/>
                      <a:pt x="1472" y="173"/>
                      <a:pt x="0" y="221"/>
                    </a:cubicBezTo>
                    <a:close/>
                  </a:path>
                </a:pathLst>
              </a:custGeom>
              <a:gradFill>
                <a:gsLst>
                  <a:gs pos="19000">
                    <a:srgbClr val="E6E6E6">
                      <a:lumMod val="0"/>
                      <a:lumOff val="100000"/>
                    </a:srgbClr>
                  </a:gs>
                  <a:gs pos="100000">
                    <a:srgbClr val="AFAFAF">
                      <a:lumMod val="54000"/>
                      <a:lumOff val="46000"/>
                    </a:srgbClr>
                  </a:gs>
                </a:gsLst>
              </a:gradFill>
              <a:ln w="44450" cap="flat">
                <a:noFill/>
                <a:prstDash val="solid"/>
                <a:miter lim="800000"/>
                <a:headEnd/>
                <a:tailEnd/>
              </a:ln>
              <a:effectLst>
                <a:outerShdw blurRad="50800" dist="38100" dir="8100000" algn="tr" rotWithShape="0">
                  <a:prstClr val="black">
                    <a:alpha val="38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3" name="Freeform 36"/>
              <p:cNvSpPr>
                <a:spLocks/>
              </p:cNvSpPr>
              <p:nvPr/>
            </p:nvSpPr>
            <p:spPr bwMode="auto">
              <a:xfrm>
                <a:off x="1482725" y="1897063"/>
                <a:ext cx="3333750" cy="1047750"/>
              </a:xfrm>
              <a:custGeom>
                <a:avLst/>
                <a:gdLst>
                  <a:gd name="T0" fmla="*/ 2043 w 2050"/>
                  <a:gd name="T1" fmla="*/ 633 h 644"/>
                  <a:gd name="T2" fmla="*/ 442 w 2050"/>
                  <a:gd name="T3" fmla="*/ 32 h 644"/>
                  <a:gd name="T4" fmla="*/ 0 w 2050"/>
                  <a:gd name="T5" fmla="*/ 267 h 644"/>
                  <a:gd name="T6" fmla="*/ 2011 w 2050"/>
                  <a:gd name="T7" fmla="*/ 644 h 644"/>
                  <a:gd name="T8" fmla="*/ 2043 w 2050"/>
                  <a:gd name="T9" fmla="*/ 633 h 644"/>
                </a:gdLst>
                <a:ahLst/>
                <a:cxnLst>
                  <a:cxn ang="0">
                    <a:pos x="T0" y="T1"/>
                  </a:cxn>
                  <a:cxn ang="0">
                    <a:pos x="T2" y="T3"/>
                  </a:cxn>
                  <a:cxn ang="0">
                    <a:pos x="T4" y="T5"/>
                  </a:cxn>
                  <a:cxn ang="0">
                    <a:pos x="T6" y="T7"/>
                  </a:cxn>
                  <a:cxn ang="0">
                    <a:pos x="T8" y="T9"/>
                  </a:cxn>
                </a:cxnLst>
                <a:rect l="0" t="0" r="r" b="b"/>
                <a:pathLst>
                  <a:path w="2050" h="644">
                    <a:moveTo>
                      <a:pt x="2043" y="633"/>
                    </a:moveTo>
                    <a:cubicBezTo>
                      <a:pt x="1952" y="556"/>
                      <a:pt x="1221" y="0"/>
                      <a:pt x="442" y="32"/>
                    </a:cubicBezTo>
                    <a:cubicBezTo>
                      <a:pt x="0" y="267"/>
                      <a:pt x="0" y="267"/>
                      <a:pt x="0" y="267"/>
                    </a:cubicBezTo>
                    <a:cubicBezTo>
                      <a:pt x="0" y="267"/>
                      <a:pt x="1085" y="129"/>
                      <a:pt x="2011" y="644"/>
                    </a:cubicBezTo>
                    <a:cubicBezTo>
                      <a:pt x="2011" y="644"/>
                      <a:pt x="2050" y="639"/>
                      <a:pt x="2043" y="633"/>
                    </a:cubicBezTo>
                    <a:close/>
                  </a:path>
                </a:pathLst>
              </a:custGeom>
              <a:gradFill>
                <a:gsLst>
                  <a:gs pos="24000">
                    <a:srgbClr val="E6E6E6">
                      <a:lumMod val="0"/>
                      <a:lumOff val="100000"/>
                    </a:srgbClr>
                  </a:gs>
                  <a:gs pos="95000">
                    <a:srgbClr val="AFAFAF">
                      <a:lumMod val="55000"/>
                      <a:lumOff val="45000"/>
                    </a:srgbClr>
                  </a:gs>
                </a:gsLs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4" name="Freeform 38"/>
              <p:cNvSpPr>
                <a:spLocks/>
              </p:cNvSpPr>
              <p:nvPr/>
            </p:nvSpPr>
            <p:spPr bwMode="auto">
              <a:xfrm>
                <a:off x="1600200" y="1612900"/>
                <a:ext cx="3248025" cy="1292225"/>
              </a:xfrm>
              <a:custGeom>
                <a:avLst/>
                <a:gdLst>
                  <a:gd name="T0" fmla="*/ 1949 w 1997"/>
                  <a:gd name="T1" fmla="*/ 788 h 795"/>
                  <a:gd name="T2" fmla="*/ 1997 w 1997"/>
                  <a:gd name="T3" fmla="*/ 795 h 795"/>
                  <a:gd name="T4" fmla="*/ 414 w 1997"/>
                  <a:gd name="T5" fmla="*/ 97 h 795"/>
                  <a:gd name="T6" fmla="*/ 0 w 1997"/>
                  <a:gd name="T7" fmla="*/ 314 h 795"/>
                  <a:gd name="T8" fmla="*/ 1949 w 1997"/>
                  <a:gd name="T9" fmla="*/ 788 h 795"/>
                </a:gdLst>
                <a:ahLst/>
                <a:cxnLst>
                  <a:cxn ang="0">
                    <a:pos x="T0" y="T1"/>
                  </a:cxn>
                  <a:cxn ang="0">
                    <a:pos x="T2" y="T3"/>
                  </a:cxn>
                  <a:cxn ang="0">
                    <a:pos x="T4" y="T5"/>
                  </a:cxn>
                  <a:cxn ang="0">
                    <a:pos x="T6" y="T7"/>
                  </a:cxn>
                  <a:cxn ang="0">
                    <a:pos x="T8" y="T9"/>
                  </a:cxn>
                </a:cxnLst>
                <a:rect l="0" t="0" r="r" b="b"/>
                <a:pathLst>
                  <a:path w="1997" h="795">
                    <a:moveTo>
                      <a:pt x="1949" y="788"/>
                    </a:moveTo>
                    <a:cubicBezTo>
                      <a:pt x="1961" y="795"/>
                      <a:pt x="1984" y="788"/>
                      <a:pt x="1997" y="795"/>
                    </a:cubicBezTo>
                    <a:cubicBezTo>
                      <a:pt x="1997" y="795"/>
                      <a:pt x="1561" y="0"/>
                      <a:pt x="414" y="97"/>
                    </a:cubicBezTo>
                    <a:cubicBezTo>
                      <a:pt x="0" y="314"/>
                      <a:pt x="0" y="314"/>
                      <a:pt x="0" y="314"/>
                    </a:cubicBezTo>
                    <a:cubicBezTo>
                      <a:pt x="0" y="314"/>
                      <a:pt x="817" y="156"/>
                      <a:pt x="1949" y="788"/>
                    </a:cubicBezTo>
                    <a:close/>
                  </a:path>
                </a:pathLst>
              </a:custGeom>
              <a:gradFill flip="none" rotWithShape="1">
                <a:gsLst>
                  <a:gs pos="0">
                    <a:srgbClr val="E6E6E6">
                      <a:lumMod val="0"/>
                      <a:lumOff val="100000"/>
                    </a:srgbClr>
                  </a:gs>
                  <a:gs pos="95000">
                    <a:srgbClr val="AFAFAF">
                      <a:lumMod val="37000"/>
                      <a:lumOff val="63000"/>
                    </a:srgbClr>
                  </a:gs>
                </a:gsLst>
                <a:lin ang="2700000" scaled="1"/>
                <a:tileRec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5" name="Freeform 42"/>
              <p:cNvSpPr>
                <a:spLocks/>
              </p:cNvSpPr>
              <p:nvPr/>
            </p:nvSpPr>
            <p:spPr bwMode="auto">
              <a:xfrm>
                <a:off x="1728788" y="1130300"/>
                <a:ext cx="3119438" cy="1774825"/>
              </a:xfrm>
              <a:custGeom>
                <a:avLst/>
                <a:gdLst>
                  <a:gd name="T0" fmla="*/ 484 w 1918"/>
                  <a:gd name="T1" fmla="*/ 14 h 1092"/>
                  <a:gd name="T2" fmla="*/ 1918 w 1918"/>
                  <a:gd name="T3" fmla="*/ 781 h 1092"/>
                  <a:gd name="T4" fmla="*/ 1918 w 1918"/>
                  <a:gd name="T5" fmla="*/ 1092 h 1092"/>
                  <a:gd name="T6" fmla="*/ 0 w 1918"/>
                  <a:gd name="T7" fmla="*/ 231 h 1092"/>
                  <a:gd name="T8" fmla="*/ 484 w 1918"/>
                  <a:gd name="T9" fmla="*/ 14 h 1092"/>
                </a:gdLst>
                <a:ahLst/>
                <a:cxnLst>
                  <a:cxn ang="0">
                    <a:pos x="T0" y="T1"/>
                  </a:cxn>
                  <a:cxn ang="0">
                    <a:pos x="T2" y="T3"/>
                  </a:cxn>
                  <a:cxn ang="0">
                    <a:pos x="T4" y="T5"/>
                  </a:cxn>
                  <a:cxn ang="0">
                    <a:pos x="T6" y="T7"/>
                  </a:cxn>
                  <a:cxn ang="0">
                    <a:pos x="T8" y="T9"/>
                  </a:cxn>
                </a:cxnLst>
                <a:rect l="0" t="0" r="r" b="b"/>
                <a:pathLst>
                  <a:path w="1918" h="1092">
                    <a:moveTo>
                      <a:pt x="484" y="14"/>
                    </a:moveTo>
                    <a:cubicBezTo>
                      <a:pt x="484" y="14"/>
                      <a:pt x="1227" y="0"/>
                      <a:pt x="1918" y="781"/>
                    </a:cubicBezTo>
                    <a:cubicBezTo>
                      <a:pt x="1918" y="1092"/>
                      <a:pt x="1918" y="1092"/>
                      <a:pt x="1918" y="1092"/>
                    </a:cubicBezTo>
                    <a:cubicBezTo>
                      <a:pt x="1918" y="1092"/>
                      <a:pt x="1033" y="224"/>
                      <a:pt x="0" y="231"/>
                    </a:cubicBezTo>
                    <a:lnTo>
                      <a:pt x="484" y="14"/>
                    </a:lnTo>
                    <a:close/>
                  </a:path>
                </a:pathLst>
              </a:custGeom>
              <a:gradFill flip="none" rotWithShape="1">
                <a:gsLst>
                  <a:gs pos="0">
                    <a:srgbClr val="E6E6E6">
                      <a:lumMod val="0"/>
                      <a:lumOff val="100000"/>
                    </a:srgbClr>
                  </a:gs>
                  <a:gs pos="100000">
                    <a:srgbClr val="AFAFAF">
                      <a:lumMod val="79000"/>
                      <a:lumOff val="21000"/>
                    </a:srgbClr>
                  </a:gs>
                  <a:gs pos="85000">
                    <a:srgbClr val="AFAFAF">
                      <a:lumMod val="22000"/>
                      <a:lumOff val="78000"/>
                    </a:srgbClr>
                  </a:gs>
                </a:gsLst>
                <a:lin ang="0" scaled="1"/>
                <a:tileRect/>
              </a:gradFill>
              <a:ln w="44450" cap="flat">
                <a:noFill/>
                <a:prstDash val="solid"/>
                <a:miter lim="800000"/>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6" name="Freeform 40"/>
              <p:cNvSpPr>
                <a:spLocks/>
              </p:cNvSpPr>
              <p:nvPr/>
            </p:nvSpPr>
            <p:spPr bwMode="auto">
              <a:xfrm>
                <a:off x="1054100" y="3022600"/>
                <a:ext cx="7556500" cy="242888"/>
              </a:xfrm>
              <a:custGeom>
                <a:avLst/>
                <a:gdLst>
                  <a:gd name="T0" fmla="*/ 4760 w 4760"/>
                  <a:gd name="T1" fmla="*/ 153 h 153"/>
                  <a:gd name="T2" fmla="*/ 2380 w 4760"/>
                  <a:gd name="T3" fmla="*/ 43 h 153"/>
                  <a:gd name="T4" fmla="*/ 0 w 4760"/>
                  <a:gd name="T5" fmla="*/ 153 h 153"/>
                  <a:gd name="T6" fmla="*/ 110 w 4760"/>
                  <a:gd name="T7" fmla="*/ 89 h 153"/>
                  <a:gd name="T8" fmla="*/ 2401 w 4760"/>
                  <a:gd name="T9" fmla="*/ 0 h 153"/>
                  <a:gd name="T10" fmla="*/ 4646 w 4760"/>
                  <a:gd name="T11" fmla="*/ 89 h 153"/>
                  <a:gd name="T12" fmla="*/ 4760 w 4760"/>
                  <a:gd name="T13" fmla="*/ 153 h 153"/>
                </a:gdLst>
                <a:ahLst/>
                <a:cxnLst>
                  <a:cxn ang="0">
                    <a:pos x="T0" y="T1"/>
                  </a:cxn>
                  <a:cxn ang="0">
                    <a:pos x="T2" y="T3"/>
                  </a:cxn>
                  <a:cxn ang="0">
                    <a:pos x="T4" y="T5"/>
                  </a:cxn>
                  <a:cxn ang="0">
                    <a:pos x="T6" y="T7"/>
                  </a:cxn>
                  <a:cxn ang="0">
                    <a:pos x="T8" y="T9"/>
                  </a:cxn>
                  <a:cxn ang="0">
                    <a:pos x="T10" y="T11"/>
                  </a:cxn>
                  <a:cxn ang="0">
                    <a:pos x="T12" y="T13"/>
                  </a:cxn>
                </a:cxnLst>
                <a:rect l="0" t="0" r="r" b="b"/>
                <a:pathLst>
                  <a:path w="4760" h="153">
                    <a:moveTo>
                      <a:pt x="4760" y="153"/>
                    </a:moveTo>
                    <a:lnTo>
                      <a:pt x="2380" y="43"/>
                    </a:lnTo>
                    <a:lnTo>
                      <a:pt x="0" y="153"/>
                    </a:lnTo>
                    <a:lnTo>
                      <a:pt x="110" y="89"/>
                    </a:lnTo>
                    <a:lnTo>
                      <a:pt x="2401" y="0"/>
                    </a:lnTo>
                    <a:lnTo>
                      <a:pt x="4646" y="89"/>
                    </a:lnTo>
                    <a:lnTo>
                      <a:pt x="4760" y="153"/>
                    </a:lnTo>
                    <a:close/>
                  </a:path>
                </a:pathLst>
              </a:custGeom>
              <a:solidFill>
                <a:schemeClr val="accent1"/>
              </a:solidFill>
              <a:ln w="44450" cap="flat">
                <a:noFill/>
                <a:prstDash val="solid"/>
                <a:miter lim="800000"/>
                <a:headEnd/>
                <a:tailEnd/>
              </a:ln>
              <a:effectLst>
                <a:outerShdw blurRad="50800" dist="127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7" name="Freeform 43"/>
              <p:cNvSpPr>
                <a:spLocks/>
              </p:cNvSpPr>
              <p:nvPr/>
            </p:nvSpPr>
            <p:spPr bwMode="auto">
              <a:xfrm>
                <a:off x="4489450" y="3025775"/>
                <a:ext cx="719138" cy="182563"/>
              </a:xfrm>
              <a:custGeom>
                <a:avLst/>
                <a:gdLst>
                  <a:gd name="T0" fmla="*/ 0 w 442"/>
                  <a:gd name="T1" fmla="*/ 0 h 112"/>
                  <a:gd name="T2" fmla="*/ 221 w 442"/>
                  <a:gd name="T3" fmla="*/ 98 h 112"/>
                  <a:gd name="T4" fmla="*/ 442 w 442"/>
                  <a:gd name="T5" fmla="*/ 0 h 112"/>
                  <a:gd name="T6" fmla="*/ 0 w 442"/>
                  <a:gd name="T7" fmla="*/ 0 h 112"/>
                </a:gdLst>
                <a:ahLst/>
                <a:cxnLst>
                  <a:cxn ang="0">
                    <a:pos x="T0" y="T1"/>
                  </a:cxn>
                  <a:cxn ang="0">
                    <a:pos x="T2" y="T3"/>
                  </a:cxn>
                  <a:cxn ang="0">
                    <a:pos x="T4" y="T5"/>
                  </a:cxn>
                  <a:cxn ang="0">
                    <a:pos x="T6" y="T7"/>
                  </a:cxn>
                </a:cxnLst>
                <a:rect l="0" t="0" r="r" b="b"/>
                <a:pathLst>
                  <a:path w="442" h="112">
                    <a:moveTo>
                      <a:pt x="0" y="0"/>
                    </a:moveTo>
                    <a:cubicBezTo>
                      <a:pt x="0" y="54"/>
                      <a:pt x="99" y="98"/>
                      <a:pt x="221" y="98"/>
                    </a:cubicBezTo>
                    <a:cubicBezTo>
                      <a:pt x="343" y="98"/>
                      <a:pt x="442" y="54"/>
                      <a:pt x="442" y="0"/>
                    </a:cubicBezTo>
                    <a:cubicBezTo>
                      <a:pt x="193" y="112"/>
                      <a:pt x="0" y="0"/>
                      <a:pt x="0" y="0"/>
                    </a:cubicBezTo>
                    <a:close/>
                  </a:path>
                </a:pathLst>
              </a:custGeom>
              <a:solidFill>
                <a:schemeClr val="accent1"/>
              </a:solidFill>
              <a:ln w="444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38" name="Freeform 44"/>
              <p:cNvSpPr>
                <a:spLocks/>
              </p:cNvSpPr>
              <p:nvPr/>
            </p:nvSpPr>
            <p:spPr bwMode="auto">
              <a:xfrm>
                <a:off x="4489450" y="2865438"/>
                <a:ext cx="719138" cy="342900"/>
              </a:xfrm>
              <a:custGeom>
                <a:avLst/>
                <a:gdLst>
                  <a:gd name="T0" fmla="*/ 221 w 442"/>
                  <a:gd name="T1" fmla="*/ 0 h 211"/>
                  <a:gd name="T2" fmla="*/ 0 w 442"/>
                  <a:gd name="T3" fmla="*/ 99 h 211"/>
                  <a:gd name="T4" fmla="*/ 442 w 442"/>
                  <a:gd name="T5" fmla="*/ 99 h 211"/>
                  <a:gd name="T6" fmla="*/ 221 w 442"/>
                  <a:gd name="T7" fmla="*/ 0 h 211"/>
                </a:gdLst>
                <a:ahLst/>
                <a:cxnLst>
                  <a:cxn ang="0">
                    <a:pos x="T0" y="T1"/>
                  </a:cxn>
                  <a:cxn ang="0">
                    <a:pos x="T2" y="T3"/>
                  </a:cxn>
                  <a:cxn ang="0">
                    <a:pos x="T4" y="T5"/>
                  </a:cxn>
                  <a:cxn ang="0">
                    <a:pos x="T6" y="T7"/>
                  </a:cxn>
                </a:cxnLst>
                <a:rect l="0" t="0" r="r" b="b"/>
                <a:pathLst>
                  <a:path w="442" h="211">
                    <a:moveTo>
                      <a:pt x="221" y="0"/>
                    </a:moveTo>
                    <a:cubicBezTo>
                      <a:pt x="99" y="0"/>
                      <a:pt x="0" y="44"/>
                      <a:pt x="0" y="99"/>
                    </a:cubicBezTo>
                    <a:cubicBezTo>
                      <a:pt x="0" y="99"/>
                      <a:pt x="193" y="211"/>
                      <a:pt x="442" y="99"/>
                    </a:cubicBezTo>
                    <a:cubicBezTo>
                      <a:pt x="442" y="44"/>
                      <a:pt x="343" y="0"/>
                      <a:pt x="221" y="0"/>
                    </a:cubicBezTo>
                    <a:close/>
                  </a:path>
                </a:pathLst>
              </a:custGeom>
              <a:gradFill flip="none" rotWithShape="1">
                <a:gsLst>
                  <a:gs pos="0">
                    <a:srgbClr val="000000">
                      <a:lumMod val="0"/>
                    </a:srgbClr>
                  </a:gs>
                  <a:gs pos="100000">
                    <a:srgbClr val="AFAFAF">
                      <a:lumMod val="47000"/>
                    </a:srgbClr>
                  </a:gs>
                </a:gsLst>
                <a:lin ang="16200000" scaled="1"/>
                <a:tileRect/>
              </a:gradFill>
              <a:ln w="44450" cap="flat">
                <a:noFill/>
                <a:prstDash val="solid"/>
                <a:miter lim="800000"/>
                <a:headEnd/>
                <a:tailEnd/>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sp>
        <p:nvSpPr>
          <p:cNvPr id="39" name="Rechteck 216"/>
          <p:cNvSpPr/>
          <p:nvPr/>
        </p:nvSpPr>
        <p:spPr bwMode="gray">
          <a:xfrm>
            <a:off x="388935" y="1020762"/>
            <a:ext cx="8450265" cy="3420594"/>
          </a:xfrm>
          <a:prstGeom prst="rect">
            <a:avLst/>
          </a:prstGeom>
        </p:spPr>
        <p:txBody>
          <a:bodyPr wrap="square" lIns="72000" tIns="0" rIns="180000" bIns="0">
            <a:noAutofit/>
          </a:bodyPr>
          <a:lstStyle/>
          <a:p>
            <a:pPr algn="just"/>
            <a:r>
              <a:rPr lang="el-GR" sz="1400" dirty="0" smtClean="0"/>
              <a:t>Τέλος, αναφορικά με τον κύκλο εργασιών των επιχειρήσεων, οι προβλέψεις των στελεχών για το 2016 εμφανίζονται οριακά πιο αισιόδοξες. </a:t>
            </a:r>
          </a:p>
          <a:p>
            <a:pPr algn="just"/>
            <a:r>
              <a:rPr lang="el-GR" sz="1400" dirty="0" smtClean="0"/>
              <a:t>Το 2015 θα κλείσει με 2 στις 10 επιχειρήσεις να έχουν εμφανίσει αύξηση στον κύκλο εργασιών σε σχέση με το2014, ενώ το 2016 τα στελέχη εκτιμούν ότι 3 στις 10 θα καταφέρουν να αναπτύξουν τον τζίρο τους. Η αισιοδοξία είναι ανάλογη με το μέγεθος της επιχείρησης, δηλαδή όσο μεγαλύτερη η εταιρεία τόσο μεγαλύτερη η προσδοκία για αύξηση και αντίστροφα. </a:t>
            </a:r>
          </a:p>
          <a:p>
            <a:pPr algn="just"/>
            <a:endParaRPr lang="el-GR" sz="1400" dirty="0"/>
          </a:p>
          <a:p>
            <a:pPr algn="just"/>
            <a:r>
              <a:rPr lang="el-GR" sz="1400" dirty="0" smtClean="0"/>
              <a:t>Για την πλειοψηφία </a:t>
            </a:r>
            <a:r>
              <a:rPr lang="el-GR" sz="1400" b="1" dirty="0" smtClean="0"/>
              <a:t>(42%) </a:t>
            </a:r>
            <a:r>
              <a:rPr lang="el-GR" sz="1400" dirty="0" smtClean="0"/>
              <a:t>το 2016 δε θα φέρει μεγάλες αλλαγές στον τζίρο τους.</a:t>
            </a:r>
          </a:p>
          <a:p>
            <a:pPr algn="just"/>
            <a:endParaRPr lang="el-GR" sz="1400" dirty="0"/>
          </a:p>
          <a:p>
            <a:pPr algn="just"/>
            <a:endParaRPr lang="de-DE" sz="1400" dirty="0"/>
          </a:p>
        </p:txBody>
      </p:sp>
    </p:spTree>
    <p:extLst>
      <p:ext uri="{BB962C8B-B14F-4D97-AF65-F5344CB8AC3E}">
        <p14:creationId xmlns:p14="http://schemas.microsoft.com/office/powerpoint/2010/main" val="1078868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73240"/>
          </a:xfrm>
          <a:prstGeom prst="rect">
            <a:avLst/>
          </a:prstGeom>
        </p:spPr>
      </p:pic>
      <p:sp>
        <p:nvSpPr>
          <p:cNvPr id="7" name="Rectangle 6"/>
          <p:cNvSpPr/>
          <p:nvPr/>
        </p:nvSpPr>
        <p:spPr>
          <a:xfrm>
            <a:off x="265640" y="3504456"/>
            <a:ext cx="8878360" cy="1296144"/>
          </a:xfrm>
          <a:prstGeom prst="rect">
            <a:avLst/>
          </a:pr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4400" b="1" dirty="0" smtClean="0">
                <a:solidFill>
                  <a:schemeClr val="accent1"/>
                </a:solidFill>
              </a:rPr>
              <a:t>Κύρια Ευρήματα</a:t>
            </a:r>
            <a:endParaRPr lang="en-US" sz="4400" b="1" dirty="0">
              <a:solidFill>
                <a:schemeClr val="accent1"/>
              </a:solidFill>
            </a:endParaRPr>
          </a:p>
        </p:txBody>
      </p:sp>
    </p:spTree>
    <p:extLst>
      <p:ext uri="{BB962C8B-B14F-4D97-AF65-F5344CB8AC3E}">
        <p14:creationId xmlns:p14="http://schemas.microsoft.com/office/powerpoint/2010/main" val="1690704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Πόσο επηρεάστηκαν από την κρίση;</a:t>
            </a:r>
            <a:r>
              <a:rPr lang="en-US" dirty="0" smtClean="0"/>
              <a:t>Context</a:t>
            </a:r>
            <a:endParaRPr lang="en-US" dirty="0"/>
          </a:p>
        </p:txBody>
      </p:sp>
      <p:sp>
        <p:nvSpPr>
          <p:cNvPr id="14" name="Textfeld 205"/>
          <p:cNvSpPr txBox="1"/>
          <p:nvPr/>
        </p:nvSpPr>
        <p:spPr bwMode="gray">
          <a:xfrm>
            <a:off x="533399" y="1143000"/>
            <a:ext cx="2895601" cy="1080689"/>
          </a:xfrm>
          <a:prstGeom prst="rect">
            <a:avLst/>
          </a:prstGeom>
          <a:noFill/>
        </p:spPr>
        <p:txBody>
          <a:bodyPr wrap="square" lIns="72000" tIns="0" rIns="180000" bIns="0" rtlCol="0">
            <a:noAutofit/>
          </a:bodyPr>
          <a:lstStyle/>
          <a:p>
            <a:pPr lvl="0">
              <a:lnSpc>
                <a:spcPct val="85000"/>
              </a:lnSpc>
              <a:spcAft>
                <a:spcPts val="300"/>
              </a:spcAft>
            </a:pPr>
            <a:r>
              <a:rPr lang="el-GR" sz="2400" b="1" dirty="0" smtClean="0">
                <a:solidFill>
                  <a:srgbClr val="9BBB59"/>
                </a:solidFill>
              </a:rPr>
              <a:t>Κλάδος &amp; Επιχείρηση</a:t>
            </a:r>
            <a:endParaRPr lang="de-DE" sz="2400" dirty="0">
              <a:solidFill>
                <a:srgbClr val="9BBB59"/>
              </a:solidFill>
            </a:endParaRPr>
          </a:p>
        </p:txBody>
      </p:sp>
      <p:sp>
        <p:nvSpPr>
          <p:cNvPr id="15" name="Rechteck 206"/>
          <p:cNvSpPr/>
          <p:nvPr/>
        </p:nvSpPr>
        <p:spPr bwMode="gray">
          <a:xfrm>
            <a:off x="2438400" y="1143000"/>
            <a:ext cx="6477000" cy="721609"/>
          </a:xfrm>
          <a:prstGeom prst="rect">
            <a:avLst/>
          </a:prstGeom>
        </p:spPr>
        <p:txBody>
          <a:bodyPr wrap="square" lIns="72000" tIns="0" rIns="180000" bIns="0">
            <a:noAutofit/>
          </a:bodyPr>
          <a:lstStyle/>
          <a:p>
            <a:r>
              <a:rPr lang="el-GR" sz="1400" b="1" dirty="0" smtClean="0"/>
              <a:t>«Η </a:t>
            </a:r>
            <a:r>
              <a:rPr lang="el-GR" sz="1400" b="1" dirty="0"/>
              <a:t>οικονομική κρίση που πλήττει τα τελευταία χρόνια τη χώρα μας πόσο πολύ θα λέγατε ότι έχει επηρεάσει τον κλάδο σας συνολικά; Και πόσο έχει επηρεάσει τη δικής σας επιχείρηση</a:t>
            </a:r>
            <a:r>
              <a:rPr lang="el-GR" sz="1400" b="1" dirty="0" smtClean="0"/>
              <a:t>;»</a:t>
            </a:r>
            <a:endParaRPr lang="el-GR" sz="1400" b="1" dirty="0"/>
          </a:p>
        </p:txBody>
      </p:sp>
      <p:sp>
        <p:nvSpPr>
          <p:cNvPr id="16" name="Rechteck 216"/>
          <p:cNvSpPr/>
          <p:nvPr/>
        </p:nvSpPr>
        <p:spPr bwMode="gray">
          <a:xfrm>
            <a:off x="457200" y="1928074"/>
            <a:ext cx="8305801" cy="1272326"/>
          </a:xfrm>
          <a:prstGeom prst="rect">
            <a:avLst/>
          </a:prstGeom>
        </p:spPr>
        <p:txBody>
          <a:bodyPr wrap="square" lIns="72000" tIns="0" rIns="180000" bIns="0">
            <a:noAutofit/>
          </a:bodyPr>
          <a:lstStyle/>
          <a:p>
            <a:r>
              <a:rPr lang="el-GR" sz="1400" dirty="0" smtClean="0"/>
              <a:t>Όπως ήταν αναμενόμενο, τα στελέχη των επιχειρήσεων αναγνωρίζουν τις επιπτώσεις της οικονομικής κρίσης τόσο στον κλάδο τους συνολικά όσο και στην ίδια τους την επιχείρηση και γνωρίζουν πολύ καλά ότι είναι αναγκασμένοι να λειτουργούν σε ένα επιχειρηματικό περιβάλλον που είναι δύσκολο για όλους. Πιο συγκεκριμένα το 83% των ερωτηθέντων θεωρεί ότι η κρίση έχει επηρεάσει αρνητικά τον κλάδο τους (73% την επιχείρηση τους). 4 στους 10 θεωρούν μάλιστα ότι ο κλάδος επηρεάστηκε πολύ αρνητικά. </a:t>
            </a:r>
          </a:p>
          <a:p>
            <a:endParaRPr lang="de-DE" sz="1400" b="1" dirty="0"/>
          </a:p>
        </p:txBody>
      </p:sp>
      <p:cxnSp>
        <p:nvCxnSpPr>
          <p:cNvPr id="17" name="Gerade Verbindung 145"/>
          <p:cNvCxnSpPr/>
          <p:nvPr/>
        </p:nvCxnSpPr>
        <p:spPr bwMode="gray">
          <a:xfrm flipH="1">
            <a:off x="762000" y="3352800"/>
            <a:ext cx="8001001" cy="0"/>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85800" y="3525076"/>
            <a:ext cx="8077200" cy="37628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Κλάδος &amp; Επιχείρηση </a:t>
            </a:r>
            <a:endParaRPr lang="en-US" b="1" dirty="0"/>
          </a:p>
        </p:txBody>
      </p:sp>
      <p:sp>
        <p:nvSpPr>
          <p:cNvPr id="19" name="Rectangle 18"/>
          <p:cNvSpPr/>
          <p:nvPr/>
        </p:nvSpPr>
        <p:spPr>
          <a:xfrm>
            <a:off x="685800" y="3901365"/>
            <a:ext cx="8077200" cy="22343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Diagramm 971"/>
          <p:cNvGraphicFramePr/>
          <p:nvPr>
            <p:extLst>
              <p:ext uri="{D42A27DB-BD31-4B8C-83A1-F6EECF244321}">
                <p14:modId xmlns:p14="http://schemas.microsoft.com/office/powerpoint/2010/main" val="2027846611"/>
              </p:ext>
            </p:extLst>
          </p:nvPr>
        </p:nvGraphicFramePr>
        <p:xfrm>
          <a:off x="1371600" y="4142962"/>
          <a:ext cx="7148053" cy="2181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4667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Πόσο επηρεάστηκαν ο κλάδος τους από την κρίση;</a:t>
            </a:r>
            <a:r>
              <a:rPr lang="en-US" dirty="0" smtClean="0"/>
              <a:t>Context</a:t>
            </a:r>
            <a:endParaRPr lang="en-US" dirty="0"/>
          </a:p>
        </p:txBody>
      </p:sp>
      <p:sp>
        <p:nvSpPr>
          <p:cNvPr id="15" name="Rechteck 206"/>
          <p:cNvSpPr/>
          <p:nvPr/>
        </p:nvSpPr>
        <p:spPr bwMode="gray">
          <a:xfrm>
            <a:off x="457200" y="1066800"/>
            <a:ext cx="6477000" cy="721609"/>
          </a:xfrm>
          <a:prstGeom prst="rect">
            <a:avLst/>
          </a:prstGeom>
        </p:spPr>
        <p:txBody>
          <a:bodyPr wrap="square" lIns="72000" tIns="0" rIns="180000" bIns="0">
            <a:noAutofit/>
          </a:bodyPr>
          <a:lstStyle/>
          <a:p>
            <a:r>
              <a:rPr lang="el-GR" sz="1400" b="1" dirty="0" smtClean="0"/>
              <a:t>«Η </a:t>
            </a:r>
            <a:r>
              <a:rPr lang="el-GR" sz="1400" b="1" dirty="0"/>
              <a:t>οικονομική κρίση που πλήττει τα τελευταία χρόνια τη χώρα μας πόσο πολύ θα λέγατε ότι έχει επηρεάσει τον κλάδο σας συνολικά; </a:t>
            </a:r>
          </a:p>
        </p:txBody>
      </p:sp>
      <p:graphicFrame>
        <p:nvGraphicFramePr>
          <p:cNvPr id="24" name="Diagramm 971"/>
          <p:cNvGraphicFramePr/>
          <p:nvPr>
            <p:extLst>
              <p:ext uri="{D42A27DB-BD31-4B8C-83A1-F6EECF244321}">
                <p14:modId xmlns:p14="http://schemas.microsoft.com/office/powerpoint/2010/main" val="637680851"/>
              </p:ext>
            </p:extLst>
          </p:nvPr>
        </p:nvGraphicFramePr>
        <p:xfrm>
          <a:off x="304800" y="1758912"/>
          <a:ext cx="9144000" cy="26606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Diagramm 971"/>
          <p:cNvGraphicFramePr/>
          <p:nvPr>
            <p:extLst>
              <p:ext uri="{D42A27DB-BD31-4B8C-83A1-F6EECF244321}">
                <p14:modId xmlns:p14="http://schemas.microsoft.com/office/powerpoint/2010/main" val="1275668671"/>
              </p:ext>
            </p:extLst>
          </p:nvPr>
        </p:nvGraphicFramePr>
        <p:xfrm>
          <a:off x="304800" y="3962400"/>
          <a:ext cx="9144000" cy="2660688"/>
        </p:xfrm>
        <a:graphic>
          <a:graphicData uri="http://schemas.openxmlformats.org/drawingml/2006/chart">
            <c:chart xmlns:c="http://schemas.openxmlformats.org/drawingml/2006/chart" xmlns:r="http://schemas.openxmlformats.org/officeDocument/2006/relationships" r:id="rId3"/>
          </a:graphicData>
        </a:graphic>
      </p:graphicFrame>
      <p:sp>
        <p:nvSpPr>
          <p:cNvPr id="21" name="Freeform 6"/>
          <p:cNvSpPr>
            <a:spLocks/>
          </p:cNvSpPr>
          <p:nvPr/>
        </p:nvSpPr>
        <p:spPr bwMode="auto">
          <a:xfrm>
            <a:off x="5667888" y="3810000"/>
            <a:ext cx="3171311" cy="2362200"/>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Γενικά αρνητικό το περιβάλλον σε όλους τους κλάδους. Ωστόσο,</a:t>
            </a:r>
          </a:p>
          <a:p>
            <a:r>
              <a:rPr lang="el-GR" sz="1400" dirty="0">
                <a:solidFill>
                  <a:schemeClr val="bg1"/>
                </a:solidFill>
              </a:rPr>
              <a:t>σ</a:t>
            </a:r>
            <a:r>
              <a:rPr lang="el-GR" sz="1400" dirty="0" smtClean="0">
                <a:solidFill>
                  <a:schemeClr val="bg1"/>
                </a:solidFill>
              </a:rPr>
              <a:t>υγκρίνοντας με το σύνολο, ο κλάδος του εμπορίου αλλά και οι μικρομεσαίες επιχειρήσεις έχουν  πληγεί περισσότερο από την οικονομική κρίση. </a:t>
            </a:r>
          </a:p>
        </p:txBody>
      </p:sp>
      <p:sp>
        <p:nvSpPr>
          <p:cNvPr id="22" name="Freeform 8"/>
          <p:cNvSpPr>
            <a:spLocks noEditPoints="1"/>
          </p:cNvSpPr>
          <p:nvPr/>
        </p:nvSpPr>
        <p:spPr bwMode="gray">
          <a:xfrm rot="9805007" flipH="1" flipV="1">
            <a:off x="4763044" y="4874581"/>
            <a:ext cx="857794" cy="191967"/>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
        <p:nvSpPr>
          <p:cNvPr id="25" name="Freeform 8"/>
          <p:cNvSpPr>
            <a:spLocks noEditPoints="1"/>
          </p:cNvSpPr>
          <p:nvPr/>
        </p:nvSpPr>
        <p:spPr bwMode="gray">
          <a:xfrm rot="13823904" flipH="1" flipV="1">
            <a:off x="4874317" y="3115349"/>
            <a:ext cx="857794" cy="191967"/>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187850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2" grpId="0" animBg="1"/>
      <p:bldP spid="22" grpId="1" animBg="1"/>
      <p:bldP spid="25" grpId="0" animBg="1"/>
      <p:bldP spid="2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Πορεία Κύκλου Εργασιών</a:t>
            </a:r>
            <a:r>
              <a:rPr lang="en-US" dirty="0" smtClean="0"/>
              <a:t>the Context</a:t>
            </a:r>
            <a:endParaRPr lang="en-US" dirty="0"/>
          </a:p>
        </p:txBody>
      </p:sp>
      <p:sp>
        <p:nvSpPr>
          <p:cNvPr id="14" name="Textfeld 205"/>
          <p:cNvSpPr txBox="1"/>
          <p:nvPr/>
        </p:nvSpPr>
        <p:spPr bwMode="gray">
          <a:xfrm>
            <a:off x="533399" y="1066800"/>
            <a:ext cx="2895601" cy="1080689"/>
          </a:xfrm>
          <a:prstGeom prst="rect">
            <a:avLst/>
          </a:prstGeom>
          <a:noFill/>
        </p:spPr>
        <p:txBody>
          <a:bodyPr wrap="square" lIns="72000" tIns="0" rIns="180000" bIns="0" rtlCol="0">
            <a:noAutofit/>
          </a:bodyPr>
          <a:lstStyle/>
          <a:p>
            <a:pPr lvl="0">
              <a:lnSpc>
                <a:spcPct val="85000"/>
              </a:lnSpc>
              <a:spcAft>
                <a:spcPts val="300"/>
              </a:spcAft>
            </a:pPr>
            <a:r>
              <a:rPr lang="el-GR" sz="2400" b="1" dirty="0" smtClean="0">
                <a:solidFill>
                  <a:srgbClr val="9BBB59"/>
                </a:solidFill>
              </a:rPr>
              <a:t>Υφιστάμενη κατάσταση &amp; Προοπτικές</a:t>
            </a:r>
            <a:endParaRPr lang="de-DE" sz="2400" dirty="0">
              <a:solidFill>
                <a:srgbClr val="9BBB59"/>
              </a:solidFill>
            </a:endParaRPr>
          </a:p>
        </p:txBody>
      </p:sp>
      <p:sp>
        <p:nvSpPr>
          <p:cNvPr id="15" name="Rechteck 206"/>
          <p:cNvSpPr/>
          <p:nvPr/>
        </p:nvSpPr>
        <p:spPr bwMode="gray">
          <a:xfrm>
            <a:off x="533399" y="2057400"/>
            <a:ext cx="2895599" cy="721609"/>
          </a:xfrm>
          <a:prstGeom prst="rect">
            <a:avLst/>
          </a:prstGeom>
        </p:spPr>
        <p:txBody>
          <a:bodyPr wrap="square" lIns="72000" tIns="0" rIns="180000" bIns="0">
            <a:noAutofit/>
          </a:bodyPr>
          <a:lstStyle/>
          <a:p>
            <a:pPr lvl="0">
              <a:spcAft>
                <a:spcPts val="300"/>
              </a:spcAft>
            </a:pPr>
            <a:r>
              <a:rPr lang="el-GR" sz="1400" b="1" dirty="0" smtClean="0"/>
              <a:t>«Ο κύκλος εργασιών της επιχείρησής σας, σε σχέση με το προηγούμενο έτος, θα λέγατε ότι αυξήθηκε, μειώθηκε ή παρέμεινε σταθερός;»</a:t>
            </a:r>
            <a:endParaRPr lang="de-DE" sz="1600" b="1" dirty="0">
              <a:solidFill>
                <a:srgbClr val="000000"/>
              </a:solidFill>
            </a:endParaRPr>
          </a:p>
        </p:txBody>
      </p:sp>
      <p:sp>
        <p:nvSpPr>
          <p:cNvPr id="16" name="Rechteck 216"/>
          <p:cNvSpPr/>
          <p:nvPr/>
        </p:nvSpPr>
        <p:spPr bwMode="gray">
          <a:xfrm>
            <a:off x="533400" y="3200400"/>
            <a:ext cx="2895600" cy="3420594"/>
          </a:xfrm>
          <a:prstGeom prst="rect">
            <a:avLst/>
          </a:prstGeom>
        </p:spPr>
        <p:txBody>
          <a:bodyPr wrap="square" lIns="72000" tIns="0" rIns="180000" bIns="0">
            <a:noAutofit/>
          </a:bodyPr>
          <a:lstStyle/>
          <a:p>
            <a:r>
              <a:rPr lang="el-GR" sz="1400" dirty="0" smtClean="0"/>
              <a:t>Το έτος που διανύουμε μόλις 2 στις 10 επιχειρήσεις κατάφεραν να αυξήσουν τον κύκλο εργασιών τους. Για την συντριπτική πλειοψηφία, ο κύκλος εργασιών είτε παρέμεινε σταθερός είτε μειώθηκε. Μάλιστα το 14% δήλωσε ότι σε σχέση με το 2014 ο κύκλος εργασιών μειώθηκε σημαντικά. Ωστόσο, το 2016 για τα στελέχη των επιχειρήσεων, έρχεται με περισσότερη αισιοδοξία. Περίπου 3 στους 10 θεωρούν ότι θα καταφέρουν να αυξήσουν τον κύκλο εργασιών τους</a:t>
            </a:r>
            <a:endParaRPr lang="de-DE" sz="1400" b="1" dirty="0"/>
          </a:p>
        </p:txBody>
      </p:sp>
      <p:cxnSp>
        <p:nvCxnSpPr>
          <p:cNvPr id="17" name="Gerade Verbindung 145"/>
          <p:cNvCxnSpPr/>
          <p:nvPr/>
        </p:nvCxnSpPr>
        <p:spPr bwMode="gray">
          <a:xfrm>
            <a:off x="3428999" y="1066800"/>
            <a:ext cx="1" cy="5390004"/>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657600" y="1066800"/>
            <a:ext cx="5257800" cy="37628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2015 </a:t>
            </a:r>
            <a:r>
              <a:rPr lang="en-US" b="1" dirty="0" smtClean="0"/>
              <a:t>vs. </a:t>
            </a:r>
            <a:r>
              <a:rPr lang="el-GR" b="1" dirty="0" smtClean="0"/>
              <a:t>Προηγούμενο  έτος</a:t>
            </a:r>
            <a:endParaRPr lang="en-US" b="1" dirty="0"/>
          </a:p>
        </p:txBody>
      </p:sp>
      <p:sp>
        <p:nvSpPr>
          <p:cNvPr id="19" name="Rectangle 18"/>
          <p:cNvSpPr/>
          <p:nvPr/>
        </p:nvSpPr>
        <p:spPr>
          <a:xfrm>
            <a:off x="3657600" y="1443089"/>
            <a:ext cx="5257800" cy="22343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657600" y="3713924"/>
            <a:ext cx="5257800" cy="37628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2016 </a:t>
            </a:r>
            <a:r>
              <a:rPr lang="en-US" b="1" dirty="0" smtClean="0"/>
              <a:t>vs. </a:t>
            </a:r>
            <a:r>
              <a:rPr lang="el-GR" b="1" dirty="0" smtClean="0"/>
              <a:t>2015</a:t>
            </a:r>
            <a:endParaRPr lang="en-US" b="1" dirty="0"/>
          </a:p>
        </p:txBody>
      </p:sp>
      <p:sp>
        <p:nvSpPr>
          <p:cNvPr id="21" name="Rectangle 20"/>
          <p:cNvSpPr/>
          <p:nvPr/>
        </p:nvSpPr>
        <p:spPr>
          <a:xfrm>
            <a:off x="3657600" y="4090213"/>
            <a:ext cx="5257800" cy="22343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Diagramm 971"/>
          <p:cNvGraphicFramePr/>
          <p:nvPr>
            <p:extLst>
              <p:ext uri="{D42A27DB-BD31-4B8C-83A1-F6EECF244321}">
                <p14:modId xmlns:p14="http://schemas.microsoft.com/office/powerpoint/2010/main" val="722532483"/>
              </p:ext>
            </p:extLst>
          </p:nvPr>
        </p:nvGraphicFramePr>
        <p:xfrm>
          <a:off x="4419600" y="4142962"/>
          <a:ext cx="4252453" cy="21816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Diagramm 971"/>
          <p:cNvGraphicFramePr/>
          <p:nvPr>
            <p:extLst>
              <p:ext uri="{D42A27DB-BD31-4B8C-83A1-F6EECF244321}">
                <p14:modId xmlns:p14="http://schemas.microsoft.com/office/powerpoint/2010/main" val="658152798"/>
              </p:ext>
            </p:extLst>
          </p:nvPr>
        </p:nvGraphicFramePr>
        <p:xfrm>
          <a:off x="4495800" y="1532286"/>
          <a:ext cx="4191000" cy="21816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3952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7620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152400"/>
            <a:ext cx="8229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Πορεία Κύκλου Εργασιών</a:t>
            </a:r>
            <a:r>
              <a:rPr lang="el-GR" dirty="0"/>
              <a:t> </a:t>
            </a:r>
            <a:r>
              <a:rPr lang="el-GR" dirty="0" smtClean="0">
                <a:solidFill>
                  <a:schemeClr val="tx2">
                    <a:lumMod val="60000"/>
                    <a:lumOff val="40000"/>
                  </a:schemeClr>
                </a:solidFill>
              </a:rPr>
              <a:t>ανά Κλάδο</a:t>
            </a:r>
            <a:r>
              <a:rPr lang="en-US" dirty="0" smtClean="0"/>
              <a:t>Context</a:t>
            </a:r>
            <a:endParaRPr lang="en-US" dirty="0"/>
          </a:p>
        </p:txBody>
      </p:sp>
      <p:sp>
        <p:nvSpPr>
          <p:cNvPr id="24" name="Rechteck 206"/>
          <p:cNvSpPr/>
          <p:nvPr/>
        </p:nvSpPr>
        <p:spPr bwMode="gray">
          <a:xfrm>
            <a:off x="533400" y="838200"/>
            <a:ext cx="5943600" cy="721609"/>
          </a:xfrm>
          <a:prstGeom prst="rect">
            <a:avLst/>
          </a:prstGeom>
        </p:spPr>
        <p:txBody>
          <a:bodyPr wrap="square" lIns="72000" tIns="0" rIns="180000" bIns="0">
            <a:noAutofit/>
          </a:bodyPr>
          <a:lstStyle/>
          <a:p>
            <a:pPr lvl="0">
              <a:spcAft>
                <a:spcPts val="300"/>
              </a:spcAft>
            </a:pPr>
            <a:r>
              <a:rPr lang="el-GR" sz="1400" b="1" dirty="0" smtClean="0"/>
              <a:t>«Ο κύκλος εργασιών της επιχείρησής σας, σε σχέση με το προηγούμενο έτος, θα λέγατε ότι αυξήθηκε, μειώθηκε ή παρέμεινε σταθερός;»</a:t>
            </a:r>
            <a:endParaRPr lang="de-DE" sz="1600" b="1" dirty="0">
              <a:solidFill>
                <a:srgbClr val="000000"/>
              </a:solidFill>
            </a:endParaRPr>
          </a:p>
        </p:txBody>
      </p:sp>
      <p:graphicFrame>
        <p:nvGraphicFramePr>
          <p:cNvPr id="3" name="Chart 2"/>
          <p:cNvGraphicFramePr/>
          <p:nvPr>
            <p:extLst>
              <p:ext uri="{D42A27DB-BD31-4B8C-83A1-F6EECF244321}">
                <p14:modId xmlns:p14="http://schemas.microsoft.com/office/powerpoint/2010/main" val="3076173132"/>
              </p:ext>
            </p:extLst>
          </p:nvPr>
        </p:nvGraphicFramePr>
        <p:xfrm>
          <a:off x="557981" y="1712208"/>
          <a:ext cx="8458200" cy="23009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Chart 24"/>
          <p:cNvGraphicFramePr/>
          <p:nvPr>
            <p:extLst>
              <p:ext uri="{D42A27DB-BD31-4B8C-83A1-F6EECF244321}">
                <p14:modId xmlns:p14="http://schemas.microsoft.com/office/powerpoint/2010/main" val="3024093250"/>
              </p:ext>
            </p:extLst>
          </p:nvPr>
        </p:nvGraphicFramePr>
        <p:xfrm>
          <a:off x="557981" y="4038600"/>
          <a:ext cx="8458200" cy="2153983"/>
        </p:xfrm>
        <a:graphic>
          <a:graphicData uri="http://schemas.openxmlformats.org/drawingml/2006/chart">
            <c:chart xmlns:c="http://schemas.openxmlformats.org/drawingml/2006/chart" xmlns:r="http://schemas.openxmlformats.org/officeDocument/2006/relationships" r:id="rId3"/>
          </a:graphicData>
        </a:graphic>
      </p:graphicFrame>
      <p:sp>
        <p:nvSpPr>
          <p:cNvPr id="27" name="Pentagon 26"/>
          <p:cNvSpPr/>
          <p:nvPr/>
        </p:nvSpPr>
        <p:spPr>
          <a:xfrm>
            <a:off x="457200" y="1905000"/>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entagon 28"/>
          <p:cNvSpPr/>
          <p:nvPr/>
        </p:nvSpPr>
        <p:spPr>
          <a:xfrm>
            <a:off x="457200" y="4495800"/>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rot="16200000">
            <a:off x="-16877" y="2025134"/>
            <a:ext cx="1219200" cy="369332"/>
          </a:xfrm>
          <a:prstGeom prst="rect">
            <a:avLst/>
          </a:prstGeom>
          <a:noFill/>
        </p:spPr>
        <p:txBody>
          <a:bodyPr wrap="square" rtlCol="0">
            <a:spAutoFit/>
          </a:bodyPr>
          <a:lstStyle/>
          <a:p>
            <a:r>
              <a:rPr lang="el-GR" b="1" dirty="0" smtClean="0">
                <a:solidFill>
                  <a:schemeClr val="bg1"/>
                </a:solidFill>
              </a:rPr>
              <a:t>2015</a:t>
            </a:r>
            <a:endParaRPr lang="en-US" b="1" dirty="0">
              <a:solidFill>
                <a:schemeClr val="bg1"/>
              </a:solidFill>
            </a:endParaRPr>
          </a:p>
        </p:txBody>
      </p:sp>
      <p:sp>
        <p:nvSpPr>
          <p:cNvPr id="30" name="TextBox 29"/>
          <p:cNvSpPr txBox="1"/>
          <p:nvPr/>
        </p:nvSpPr>
        <p:spPr>
          <a:xfrm rot="16200000">
            <a:off x="-16877" y="4615934"/>
            <a:ext cx="1219200" cy="369332"/>
          </a:xfrm>
          <a:prstGeom prst="rect">
            <a:avLst/>
          </a:prstGeom>
          <a:noFill/>
        </p:spPr>
        <p:txBody>
          <a:bodyPr wrap="square" rtlCol="0">
            <a:spAutoFit/>
          </a:bodyPr>
          <a:lstStyle/>
          <a:p>
            <a:r>
              <a:rPr lang="el-GR" b="1" dirty="0" smtClean="0">
                <a:solidFill>
                  <a:schemeClr val="bg1"/>
                </a:solidFill>
              </a:rPr>
              <a:t>2016</a:t>
            </a:r>
            <a:endParaRPr lang="en-US" b="1" dirty="0">
              <a:solidFill>
                <a:schemeClr val="bg1"/>
              </a:solidFill>
            </a:endParaRPr>
          </a:p>
        </p:txBody>
      </p:sp>
      <p:sp>
        <p:nvSpPr>
          <p:cNvPr id="5" name="Oval 4"/>
          <p:cNvSpPr/>
          <p:nvPr/>
        </p:nvSpPr>
        <p:spPr>
          <a:xfrm>
            <a:off x="4572000" y="4267200"/>
            <a:ext cx="457200" cy="3048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648200" y="2362200"/>
            <a:ext cx="457200"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
          <p:cNvSpPr>
            <a:spLocks/>
          </p:cNvSpPr>
          <p:nvPr/>
        </p:nvSpPr>
        <p:spPr bwMode="auto">
          <a:xfrm>
            <a:off x="6172200" y="381000"/>
            <a:ext cx="2895600" cy="1498996"/>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Σε σχέση με το σύνολο, το εμπόριο φαίνεται ότι είχε πιο δύσκολη χρονιά, με το 14% των επιχειρήσεων να έχει παρουσιάσει αύξηση στον κύκλο εργασιών έναντι 19% στο σύνολο.</a:t>
            </a:r>
          </a:p>
        </p:txBody>
      </p:sp>
      <p:cxnSp>
        <p:nvCxnSpPr>
          <p:cNvPr id="20" name="Gerade Verbindung 145"/>
          <p:cNvCxnSpPr/>
          <p:nvPr/>
        </p:nvCxnSpPr>
        <p:spPr bwMode="gray">
          <a:xfrm>
            <a:off x="2514600" y="1620396"/>
            <a:ext cx="0" cy="4551804"/>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4572000" y="1828800"/>
            <a:ext cx="533400"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6"/>
          <p:cNvSpPr>
            <a:spLocks/>
          </p:cNvSpPr>
          <p:nvPr/>
        </p:nvSpPr>
        <p:spPr bwMode="auto">
          <a:xfrm>
            <a:off x="2133600" y="6237983"/>
            <a:ext cx="6309852" cy="408908"/>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Επιπλέον, οι επιχειρήσεις που ανήκουν σε αυτό το κλάδο παρουσιάζονται και πιο «απαισιόδοξες» για το 2016. </a:t>
            </a:r>
          </a:p>
        </p:txBody>
      </p:sp>
      <p:sp>
        <p:nvSpPr>
          <p:cNvPr id="23" name="Freeform 8"/>
          <p:cNvSpPr>
            <a:spLocks noEditPoints="1"/>
          </p:cNvSpPr>
          <p:nvPr/>
        </p:nvSpPr>
        <p:spPr bwMode="gray">
          <a:xfrm rot="11634355" flipH="1">
            <a:off x="1461539" y="6281171"/>
            <a:ext cx="663159" cy="195201"/>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
        <p:nvSpPr>
          <p:cNvPr id="26" name="Freeform 8"/>
          <p:cNvSpPr>
            <a:spLocks noEditPoints="1"/>
          </p:cNvSpPr>
          <p:nvPr/>
        </p:nvSpPr>
        <p:spPr bwMode="gray">
          <a:xfrm rot="9805007" flipH="1" flipV="1">
            <a:off x="5276280" y="1455149"/>
            <a:ext cx="783218" cy="243636"/>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115617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500" fill="hold"/>
                                        <p:tgtEl>
                                          <p:spTgt spid="22"/>
                                        </p:tgtEl>
                                        <p:attrNameLst>
                                          <p:attrName>ppt_x</p:attrName>
                                        </p:attrNameLst>
                                      </p:cBhvr>
                                      <p:tavLst>
                                        <p:tav tm="0">
                                          <p:val>
                                            <p:strVal val="#ppt_x"/>
                                          </p:val>
                                        </p:tav>
                                        <p:tav tm="100000">
                                          <p:val>
                                            <p:strVal val="#ppt_x"/>
                                          </p:val>
                                        </p:tav>
                                      </p:tavLst>
                                    </p:anim>
                                    <p:anim calcmode="lin" valueType="num">
                                      <p:cBhvr additive="base">
                                        <p:cTn id="2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22" grpId="0" animBg="1"/>
      <p:bldP spid="23" grpId="0" animBg="1"/>
      <p:bldP spid="26" grpId="0" animBg="1"/>
      <p:bldP spid="2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Κύκλος Εργασιών </a:t>
            </a:r>
            <a:endParaRPr lang="en-US" dirty="0"/>
          </a:p>
        </p:txBody>
      </p:sp>
      <p:sp>
        <p:nvSpPr>
          <p:cNvPr id="12" name="Rectangle 11"/>
          <p:cNvSpPr/>
          <p:nvPr/>
        </p:nvSpPr>
        <p:spPr>
          <a:xfrm>
            <a:off x="0" y="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457200" y="46038"/>
            <a:ext cx="8610600" cy="8683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el-GR" dirty="0" smtClean="0">
                <a:solidFill>
                  <a:schemeClr val="tx2">
                    <a:lumMod val="60000"/>
                    <a:lumOff val="40000"/>
                  </a:schemeClr>
                </a:solidFill>
              </a:rPr>
              <a:t>Πορεία Κύκλου Εργασιών</a:t>
            </a:r>
            <a:r>
              <a:rPr lang="el-GR" dirty="0"/>
              <a:t> </a:t>
            </a:r>
            <a:r>
              <a:rPr lang="el-GR" dirty="0" smtClean="0">
                <a:solidFill>
                  <a:schemeClr val="tx2">
                    <a:lumMod val="60000"/>
                    <a:lumOff val="40000"/>
                  </a:schemeClr>
                </a:solidFill>
              </a:rPr>
              <a:t>ανά Μέγεθος Επιχείρησης (1)</a:t>
            </a:r>
            <a:endParaRPr lang="en-US" dirty="0"/>
          </a:p>
        </p:txBody>
      </p:sp>
      <p:sp>
        <p:nvSpPr>
          <p:cNvPr id="24" name="Rechteck 206"/>
          <p:cNvSpPr/>
          <p:nvPr/>
        </p:nvSpPr>
        <p:spPr bwMode="gray">
          <a:xfrm>
            <a:off x="533400" y="838200"/>
            <a:ext cx="5791200" cy="721609"/>
          </a:xfrm>
          <a:prstGeom prst="rect">
            <a:avLst/>
          </a:prstGeom>
        </p:spPr>
        <p:txBody>
          <a:bodyPr wrap="square" lIns="72000" tIns="0" rIns="180000" bIns="0">
            <a:noAutofit/>
          </a:bodyPr>
          <a:lstStyle/>
          <a:p>
            <a:pPr lvl="0">
              <a:spcAft>
                <a:spcPts val="300"/>
              </a:spcAft>
            </a:pPr>
            <a:r>
              <a:rPr lang="el-GR" sz="1400" b="1" dirty="0" smtClean="0"/>
              <a:t>«Ο κύκλος εργασιών της επιχείρησής σας, σε σχέση με το προηγούμενο έτος, θα λέγατε ότι αυξήθηκε, μειώθηκε ή παρέμεινε σταθερός;»</a:t>
            </a:r>
            <a:endParaRPr lang="de-DE" sz="1600" b="1" dirty="0">
              <a:solidFill>
                <a:srgbClr val="000000"/>
              </a:solidFill>
            </a:endParaRPr>
          </a:p>
        </p:txBody>
      </p:sp>
      <p:graphicFrame>
        <p:nvGraphicFramePr>
          <p:cNvPr id="3" name="Chart 2"/>
          <p:cNvGraphicFramePr/>
          <p:nvPr>
            <p:extLst>
              <p:ext uri="{D42A27DB-BD31-4B8C-83A1-F6EECF244321}">
                <p14:modId xmlns:p14="http://schemas.microsoft.com/office/powerpoint/2010/main" val="3310026501"/>
              </p:ext>
            </p:extLst>
          </p:nvPr>
        </p:nvGraphicFramePr>
        <p:xfrm>
          <a:off x="557981" y="1371600"/>
          <a:ext cx="8458200" cy="2489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Chart 24"/>
          <p:cNvGraphicFramePr/>
          <p:nvPr>
            <p:extLst>
              <p:ext uri="{D42A27DB-BD31-4B8C-83A1-F6EECF244321}">
                <p14:modId xmlns:p14="http://schemas.microsoft.com/office/powerpoint/2010/main" val="98250512"/>
              </p:ext>
            </p:extLst>
          </p:nvPr>
        </p:nvGraphicFramePr>
        <p:xfrm>
          <a:off x="557981" y="3886200"/>
          <a:ext cx="8458200" cy="2489200"/>
        </p:xfrm>
        <a:graphic>
          <a:graphicData uri="http://schemas.openxmlformats.org/drawingml/2006/chart">
            <c:chart xmlns:c="http://schemas.openxmlformats.org/drawingml/2006/chart" xmlns:r="http://schemas.openxmlformats.org/officeDocument/2006/relationships" r:id="rId3"/>
          </a:graphicData>
        </a:graphic>
      </p:graphicFrame>
      <p:sp>
        <p:nvSpPr>
          <p:cNvPr id="27" name="Pentagon 26"/>
          <p:cNvSpPr/>
          <p:nvPr/>
        </p:nvSpPr>
        <p:spPr>
          <a:xfrm>
            <a:off x="457200" y="1752600"/>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entagon 28"/>
          <p:cNvSpPr/>
          <p:nvPr/>
        </p:nvSpPr>
        <p:spPr>
          <a:xfrm>
            <a:off x="457200" y="4343400"/>
            <a:ext cx="415742" cy="1104899"/>
          </a:xfrm>
          <a:prstGeom prst="homePlate">
            <a:avLst/>
          </a:prstGeom>
          <a:solidFill>
            <a:schemeClr val="bg1">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rot="16200000">
            <a:off x="-16877" y="1872734"/>
            <a:ext cx="1219200" cy="369332"/>
          </a:xfrm>
          <a:prstGeom prst="rect">
            <a:avLst/>
          </a:prstGeom>
          <a:noFill/>
        </p:spPr>
        <p:txBody>
          <a:bodyPr wrap="square" rtlCol="0">
            <a:spAutoFit/>
          </a:bodyPr>
          <a:lstStyle/>
          <a:p>
            <a:r>
              <a:rPr lang="el-GR" b="1" dirty="0" smtClean="0">
                <a:solidFill>
                  <a:schemeClr val="bg1"/>
                </a:solidFill>
              </a:rPr>
              <a:t>2015</a:t>
            </a:r>
            <a:endParaRPr lang="en-US" b="1" dirty="0">
              <a:solidFill>
                <a:schemeClr val="bg1"/>
              </a:solidFill>
            </a:endParaRPr>
          </a:p>
        </p:txBody>
      </p:sp>
      <p:sp>
        <p:nvSpPr>
          <p:cNvPr id="30" name="TextBox 29"/>
          <p:cNvSpPr txBox="1"/>
          <p:nvPr/>
        </p:nvSpPr>
        <p:spPr>
          <a:xfrm rot="16200000">
            <a:off x="-16877" y="4463534"/>
            <a:ext cx="1219200" cy="369332"/>
          </a:xfrm>
          <a:prstGeom prst="rect">
            <a:avLst/>
          </a:prstGeom>
          <a:noFill/>
        </p:spPr>
        <p:txBody>
          <a:bodyPr wrap="square" rtlCol="0">
            <a:spAutoFit/>
          </a:bodyPr>
          <a:lstStyle/>
          <a:p>
            <a:r>
              <a:rPr lang="el-GR" b="1" dirty="0" smtClean="0">
                <a:solidFill>
                  <a:schemeClr val="bg1"/>
                </a:solidFill>
              </a:rPr>
              <a:t>2016</a:t>
            </a:r>
            <a:endParaRPr lang="en-US" b="1" dirty="0">
              <a:solidFill>
                <a:schemeClr val="bg1"/>
              </a:solidFill>
            </a:endParaRPr>
          </a:p>
        </p:txBody>
      </p:sp>
      <p:sp>
        <p:nvSpPr>
          <p:cNvPr id="14" name="Oval 13"/>
          <p:cNvSpPr/>
          <p:nvPr/>
        </p:nvSpPr>
        <p:spPr>
          <a:xfrm>
            <a:off x="3048000" y="2819400"/>
            <a:ext cx="457200"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096000" y="4516078"/>
            <a:ext cx="457200"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
          <p:cNvSpPr>
            <a:spLocks/>
          </p:cNvSpPr>
          <p:nvPr/>
        </p:nvSpPr>
        <p:spPr bwMode="auto">
          <a:xfrm>
            <a:off x="2143432" y="6378771"/>
            <a:ext cx="6309852" cy="408908"/>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Αντίστοιχα, οι μεγάλες επιχειρήσεις περιμένουν κατά πλειοψηγία αύξηση στον κύκλο εργασιών τους με μεγάλη διαφορά από το σύνολο</a:t>
            </a:r>
          </a:p>
        </p:txBody>
      </p:sp>
      <p:sp>
        <p:nvSpPr>
          <p:cNvPr id="17" name="Freeform 8"/>
          <p:cNvSpPr>
            <a:spLocks noEditPoints="1"/>
          </p:cNvSpPr>
          <p:nvPr/>
        </p:nvSpPr>
        <p:spPr bwMode="gray">
          <a:xfrm rot="11634355" flipH="1">
            <a:off x="1471371" y="6421959"/>
            <a:ext cx="663159" cy="195201"/>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sp>
        <p:nvSpPr>
          <p:cNvPr id="18" name="Freeform 6"/>
          <p:cNvSpPr>
            <a:spLocks/>
          </p:cNvSpPr>
          <p:nvPr/>
        </p:nvSpPr>
        <p:spPr bwMode="auto">
          <a:xfrm>
            <a:off x="6172200" y="838200"/>
            <a:ext cx="2895600" cy="609600"/>
          </a:xfrm>
          <a:prstGeom prst="roundRect">
            <a:avLst/>
          </a:prstGeom>
          <a:solidFill>
            <a:schemeClr val="accent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ctr" anchorCtr="0" compatLnSpc="1">
            <a:prstTxWarp prst="textNoShape">
              <a:avLst/>
            </a:prstTxWarp>
          </a:bodyPr>
          <a:lstStyle/>
          <a:p>
            <a:r>
              <a:rPr lang="el-GR" sz="1400" dirty="0" smtClean="0">
                <a:solidFill>
                  <a:schemeClr val="bg1"/>
                </a:solidFill>
              </a:rPr>
              <a:t>Περίπου οι μισές μικρές επιχειρήσεις παρουσίασαν μείωση στον κύκλο εργασιών τους</a:t>
            </a:r>
          </a:p>
        </p:txBody>
      </p:sp>
      <p:sp>
        <p:nvSpPr>
          <p:cNvPr id="19" name="Freeform 8"/>
          <p:cNvSpPr>
            <a:spLocks noEditPoints="1"/>
          </p:cNvSpPr>
          <p:nvPr/>
        </p:nvSpPr>
        <p:spPr bwMode="gray">
          <a:xfrm rot="9805007" flipH="1" flipV="1">
            <a:off x="5276280" y="1455149"/>
            <a:ext cx="783218" cy="243636"/>
          </a:xfrm>
          <a:custGeom>
            <a:avLst/>
            <a:gdLst>
              <a:gd name="T0" fmla="*/ 508 w 642"/>
              <a:gd name="T1" fmla="*/ 94 h 189"/>
              <a:gd name="T2" fmla="*/ 243 w 642"/>
              <a:gd name="T3" fmla="*/ 72 h 189"/>
              <a:gd name="T4" fmla="*/ 21 w 642"/>
              <a:gd name="T5" fmla="*/ 183 h 189"/>
              <a:gd name="T6" fmla="*/ 4 w 642"/>
              <a:gd name="T7" fmla="*/ 182 h 189"/>
              <a:gd name="T8" fmla="*/ 10 w 642"/>
              <a:gd name="T9" fmla="*/ 164 h 189"/>
              <a:gd name="T10" fmla="*/ 239 w 642"/>
              <a:gd name="T11" fmla="*/ 47 h 189"/>
              <a:gd name="T12" fmla="*/ 522 w 642"/>
              <a:gd name="T13" fmla="*/ 68 h 189"/>
              <a:gd name="T14" fmla="*/ 508 w 642"/>
              <a:gd name="T15" fmla="*/ 94 h 189"/>
              <a:gd name="T16" fmla="*/ 630 w 642"/>
              <a:gd name="T17" fmla="*/ 93 h 189"/>
              <a:gd name="T18" fmla="*/ 515 w 642"/>
              <a:gd name="T19" fmla="*/ 7 h 189"/>
              <a:gd name="T20" fmla="*/ 496 w 642"/>
              <a:gd name="T21" fmla="*/ 30 h 189"/>
              <a:gd name="T22" fmla="*/ 572 w 642"/>
              <a:gd name="T23" fmla="*/ 87 h 189"/>
              <a:gd name="T24" fmla="*/ 541 w 642"/>
              <a:gd name="T25" fmla="*/ 98 h 189"/>
              <a:gd name="T26" fmla="*/ 459 w 642"/>
              <a:gd name="T27" fmla="*/ 162 h 189"/>
              <a:gd name="T28" fmla="*/ 462 w 642"/>
              <a:gd name="T29" fmla="*/ 179 h 189"/>
              <a:gd name="T30" fmla="*/ 479 w 642"/>
              <a:gd name="T31" fmla="*/ 169 h 189"/>
              <a:gd name="T32" fmla="*/ 536 w 642"/>
              <a:gd name="T33" fmla="*/ 125 h 189"/>
              <a:gd name="T34" fmla="*/ 611 w 642"/>
              <a:gd name="T35" fmla="*/ 116 h 189"/>
              <a:gd name="T36" fmla="*/ 630 w 642"/>
              <a:gd name="T37" fmla="*/ 9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2" h="189">
                <a:moveTo>
                  <a:pt x="508" y="94"/>
                </a:moveTo>
                <a:cubicBezTo>
                  <a:pt x="422" y="74"/>
                  <a:pt x="331" y="62"/>
                  <a:pt x="243" y="72"/>
                </a:cubicBezTo>
                <a:cubicBezTo>
                  <a:pt x="160" y="82"/>
                  <a:pt x="79" y="125"/>
                  <a:pt x="21" y="183"/>
                </a:cubicBezTo>
                <a:cubicBezTo>
                  <a:pt x="16" y="187"/>
                  <a:pt x="7" y="189"/>
                  <a:pt x="4" y="182"/>
                </a:cubicBezTo>
                <a:cubicBezTo>
                  <a:pt x="0" y="176"/>
                  <a:pt x="5" y="168"/>
                  <a:pt x="10" y="164"/>
                </a:cubicBezTo>
                <a:cubicBezTo>
                  <a:pt x="70" y="104"/>
                  <a:pt x="155" y="58"/>
                  <a:pt x="239" y="47"/>
                </a:cubicBezTo>
                <a:cubicBezTo>
                  <a:pt x="333" y="34"/>
                  <a:pt x="430" y="47"/>
                  <a:pt x="522" y="68"/>
                </a:cubicBezTo>
                <a:cubicBezTo>
                  <a:pt x="537" y="71"/>
                  <a:pt x="521" y="97"/>
                  <a:pt x="508" y="94"/>
                </a:cubicBezTo>
                <a:close/>
                <a:moveTo>
                  <a:pt x="630" y="93"/>
                </a:moveTo>
                <a:cubicBezTo>
                  <a:pt x="590" y="67"/>
                  <a:pt x="555" y="33"/>
                  <a:pt x="515" y="7"/>
                </a:cubicBezTo>
                <a:cubicBezTo>
                  <a:pt x="503" y="0"/>
                  <a:pt x="484" y="23"/>
                  <a:pt x="496" y="30"/>
                </a:cubicBezTo>
                <a:cubicBezTo>
                  <a:pt x="523" y="47"/>
                  <a:pt x="547" y="68"/>
                  <a:pt x="572" y="87"/>
                </a:cubicBezTo>
                <a:cubicBezTo>
                  <a:pt x="561" y="90"/>
                  <a:pt x="551" y="94"/>
                  <a:pt x="541" y="98"/>
                </a:cubicBezTo>
                <a:cubicBezTo>
                  <a:pt x="509" y="111"/>
                  <a:pt x="478" y="133"/>
                  <a:pt x="459" y="162"/>
                </a:cubicBezTo>
                <a:cubicBezTo>
                  <a:pt x="455" y="167"/>
                  <a:pt x="455" y="176"/>
                  <a:pt x="462" y="179"/>
                </a:cubicBezTo>
                <a:cubicBezTo>
                  <a:pt x="469" y="181"/>
                  <a:pt x="475" y="175"/>
                  <a:pt x="479" y="169"/>
                </a:cubicBezTo>
                <a:cubicBezTo>
                  <a:pt x="493" y="150"/>
                  <a:pt x="515" y="136"/>
                  <a:pt x="536" y="125"/>
                </a:cubicBezTo>
                <a:cubicBezTo>
                  <a:pt x="557" y="115"/>
                  <a:pt x="588" y="103"/>
                  <a:pt x="611" y="116"/>
                </a:cubicBezTo>
                <a:cubicBezTo>
                  <a:pt x="623" y="122"/>
                  <a:pt x="642" y="100"/>
                  <a:pt x="630" y="93"/>
                </a:cubicBezTo>
                <a:close/>
              </a:path>
            </a:pathLst>
          </a:custGeom>
          <a:solidFill>
            <a:schemeClr val="accent5"/>
          </a:solidFill>
          <a:ln>
            <a:noFill/>
          </a:ln>
          <a:effectLst>
            <a:outerShdw blurRad="38100" dist="25400" dir="2700000" algn="t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de-DE"/>
          </a:p>
        </p:txBody>
      </p:sp>
      <p:cxnSp>
        <p:nvCxnSpPr>
          <p:cNvPr id="20" name="Gerade Verbindung 145"/>
          <p:cNvCxnSpPr/>
          <p:nvPr/>
        </p:nvCxnSpPr>
        <p:spPr bwMode="gray">
          <a:xfrm>
            <a:off x="2514600" y="1620396"/>
            <a:ext cx="0" cy="4551804"/>
          </a:xfrm>
          <a:prstGeom prst="line">
            <a:avLst/>
          </a:prstGeom>
          <a:ln w="19050">
            <a:solidFill>
              <a:srgbClr val="C8C8C8"/>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281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10503</TotalTime>
  <Words>3002</Words>
  <Application>Microsoft Office PowerPoint</Application>
  <PresentationFormat>On-screen Show (4:3)</PresentationFormat>
  <Paragraphs>503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Οικονομικού Κλίματος &amp; Προσδοκιών</vt:lpstr>
      <vt:lpstr>Μεθοδολογία &amp; Προφίλ Δείγματος</vt:lpstr>
      <vt:lpstr>Ορισμοί</vt:lpstr>
      <vt:lpstr>PowerPoint Presentation</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Κύκλος Εργασιών </vt:lpstr>
      <vt:lpstr>PowerPoint Presentation</vt:lpstr>
      <vt:lpstr>Κύκλος Εργασιών </vt:lpstr>
      <vt:lpstr>Κύκλος Εργασιών </vt:lpstr>
      <vt:lpstr>Κύκλος Εργασιών </vt:lpstr>
      <vt:lpstr>Κύκλος Εργασιών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Zindrili</dc:creator>
  <cp:lastModifiedBy>toshiba</cp:lastModifiedBy>
  <cp:revision>287</cp:revision>
  <dcterms:created xsi:type="dcterms:W3CDTF">2015-01-15T14:55:52Z</dcterms:created>
  <dcterms:modified xsi:type="dcterms:W3CDTF">2015-12-24T18:34:30Z</dcterms:modified>
</cp:coreProperties>
</file>